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720" r:id="rId2"/>
  </p:sldMasterIdLst>
  <p:notesMasterIdLst>
    <p:notesMasterId r:id="rId15"/>
  </p:notesMasterIdLst>
  <p:sldIdLst>
    <p:sldId id="256" r:id="rId3"/>
    <p:sldId id="257" r:id="rId4"/>
    <p:sldId id="260" r:id="rId5"/>
    <p:sldId id="258" r:id="rId6"/>
    <p:sldId id="316" r:id="rId7"/>
    <p:sldId id="259" r:id="rId8"/>
    <p:sldId id="262" r:id="rId9"/>
    <p:sldId id="261" r:id="rId10"/>
    <p:sldId id="317" r:id="rId11"/>
    <p:sldId id="277" r:id="rId12"/>
    <p:sldId id="271" r:id="rId13"/>
    <p:sldId id="32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1A204-F7AB-4944-898A-D6451F9E69C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0C3C45E-C4A3-44E6-A049-76B93D2235CB}">
      <dgm:prSet/>
      <dgm:spPr/>
      <dgm:t>
        <a:bodyPr/>
        <a:lstStyle/>
        <a:p>
          <a:pPr>
            <a:defRPr cap="all"/>
          </a:pPr>
          <a:r>
            <a:rPr lang="nl-NL"/>
            <a:t>Opdracht vorige les</a:t>
          </a:r>
          <a:endParaRPr lang="en-US"/>
        </a:p>
      </dgm:t>
    </dgm:pt>
    <dgm:pt modelId="{D2891836-B6FA-49CF-8BFC-17C2F865FBD7}" type="parTrans" cxnId="{2404A0AD-EB4F-4942-B50B-2A93DBDD5834}">
      <dgm:prSet/>
      <dgm:spPr/>
      <dgm:t>
        <a:bodyPr/>
        <a:lstStyle/>
        <a:p>
          <a:endParaRPr lang="en-US"/>
        </a:p>
      </dgm:t>
    </dgm:pt>
    <dgm:pt modelId="{BD67095A-11A9-4879-9E1A-F69723E4B39B}" type="sibTrans" cxnId="{2404A0AD-EB4F-4942-B50B-2A93DBDD5834}">
      <dgm:prSet/>
      <dgm:spPr/>
      <dgm:t>
        <a:bodyPr/>
        <a:lstStyle/>
        <a:p>
          <a:endParaRPr lang="en-US"/>
        </a:p>
      </dgm:t>
    </dgm:pt>
    <dgm:pt modelId="{0ED8643A-D813-4C0B-ABD8-AF240988E06B}">
      <dgm:prSet/>
      <dgm:spPr/>
      <dgm:t>
        <a:bodyPr/>
        <a:lstStyle/>
        <a:p>
          <a:pPr>
            <a:defRPr cap="all"/>
          </a:pPr>
          <a:r>
            <a:rPr lang="nl-NL"/>
            <a:t>Huidige ontwikkelingen doortrekken naar de toekomst</a:t>
          </a:r>
          <a:endParaRPr lang="en-US"/>
        </a:p>
      </dgm:t>
    </dgm:pt>
    <dgm:pt modelId="{9E23FA03-B0A0-4D78-B3F8-87EE5F0FC40E}" type="parTrans" cxnId="{03C6C697-A4C2-4B72-A0D5-F58B7C40E61F}">
      <dgm:prSet/>
      <dgm:spPr/>
      <dgm:t>
        <a:bodyPr/>
        <a:lstStyle/>
        <a:p>
          <a:endParaRPr lang="en-US"/>
        </a:p>
      </dgm:t>
    </dgm:pt>
    <dgm:pt modelId="{B8906852-D3DA-4FD7-8419-ACFFBCAC36A4}" type="sibTrans" cxnId="{03C6C697-A4C2-4B72-A0D5-F58B7C40E61F}">
      <dgm:prSet/>
      <dgm:spPr/>
      <dgm:t>
        <a:bodyPr/>
        <a:lstStyle/>
        <a:p>
          <a:endParaRPr lang="en-US"/>
        </a:p>
      </dgm:t>
    </dgm:pt>
    <dgm:pt modelId="{76C3E9DE-F566-428C-8D99-8A5BE8F5142E}">
      <dgm:prSet/>
      <dgm:spPr/>
      <dgm:t>
        <a:bodyPr/>
        <a:lstStyle/>
        <a:p>
          <a:pPr>
            <a:defRPr cap="all"/>
          </a:pPr>
          <a:r>
            <a:rPr lang="nl-NL"/>
            <a:t>Vragen begrippenlijst</a:t>
          </a:r>
          <a:endParaRPr lang="en-US"/>
        </a:p>
      </dgm:t>
    </dgm:pt>
    <dgm:pt modelId="{E7948259-9E79-48C5-8161-D7498807B05C}" type="parTrans" cxnId="{12F4D62D-9491-4183-945C-ADE73D3E69EC}">
      <dgm:prSet/>
      <dgm:spPr/>
      <dgm:t>
        <a:bodyPr/>
        <a:lstStyle/>
        <a:p>
          <a:endParaRPr lang="en-US"/>
        </a:p>
      </dgm:t>
    </dgm:pt>
    <dgm:pt modelId="{C3ED58C6-1BA0-4A0C-90A7-86D730637346}" type="sibTrans" cxnId="{12F4D62D-9491-4183-945C-ADE73D3E69EC}">
      <dgm:prSet/>
      <dgm:spPr/>
      <dgm:t>
        <a:bodyPr/>
        <a:lstStyle/>
        <a:p>
          <a:endParaRPr lang="en-US"/>
        </a:p>
      </dgm:t>
    </dgm:pt>
    <dgm:pt modelId="{B02B9ACA-C763-49CC-AD04-6827028A9151}">
      <dgm:prSet/>
      <dgm:spPr/>
      <dgm:t>
        <a:bodyPr/>
        <a:lstStyle/>
        <a:p>
          <a:pPr>
            <a:defRPr cap="all"/>
          </a:pPr>
          <a:r>
            <a:rPr lang="nl-NL"/>
            <a:t>10:00 uur tot 11:00 uur vragen LA’s en sparren over event proeve.</a:t>
          </a:r>
          <a:endParaRPr lang="en-US"/>
        </a:p>
      </dgm:t>
    </dgm:pt>
    <dgm:pt modelId="{50D04138-3B47-426B-8F3B-35252153EFDC}" type="parTrans" cxnId="{174589A3-3C70-45CD-9432-019F62D2C94C}">
      <dgm:prSet/>
      <dgm:spPr/>
      <dgm:t>
        <a:bodyPr/>
        <a:lstStyle/>
        <a:p>
          <a:endParaRPr lang="en-US"/>
        </a:p>
      </dgm:t>
    </dgm:pt>
    <dgm:pt modelId="{7FE388A0-0FAB-41FC-8DF3-97C5C437DC09}" type="sibTrans" cxnId="{174589A3-3C70-45CD-9432-019F62D2C94C}">
      <dgm:prSet/>
      <dgm:spPr/>
      <dgm:t>
        <a:bodyPr/>
        <a:lstStyle/>
        <a:p>
          <a:endParaRPr lang="en-US"/>
        </a:p>
      </dgm:t>
    </dgm:pt>
    <dgm:pt modelId="{4E014FA7-CAB4-4F5E-8C66-FABCF6C80B29}" type="pres">
      <dgm:prSet presAssocID="{7AD1A204-F7AB-4944-898A-D6451F9E69CF}" presName="root" presStyleCnt="0">
        <dgm:presLayoutVars>
          <dgm:dir/>
          <dgm:resizeHandles val="exact"/>
        </dgm:presLayoutVars>
      </dgm:prSet>
      <dgm:spPr/>
    </dgm:pt>
    <dgm:pt modelId="{0B73609B-480B-49BB-A54B-86F6F04010F2}" type="pres">
      <dgm:prSet presAssocID="{D0C3C45E-C4A3-44E6-A049-76B93D2235CB}" presName="compNode" presStyleCnt="0"/>
      <dgm:spPr/>
    </dgm:pt>
    <dgm:pt modelId="{BCD47835-AEAC-4C71-A12E-6F157708D027}" type="pres">
      <dgm:prSet presAssocID="{D0C3C45E-C4A3-44E6-A049-76B93D2235CB}" presName="iconBgRect" presStyleLbl="bgShp" presStyleIdx="0" presStyleCnt="4"/>
      <dgm:spPr>
        <a:prstGeom prst="round2DiagRect">
          <a:avLst>
            <a:gd name="adj1" fmla="val 29727"/>
            <a:gd name="adj2" fmla="val 0"/>
          </a:avLst>
        </a:prstGeom>
      </dgm:spPr>
    </dgm:pt>
    <dgm:pt modelId="{F859EC64-2983-43D4-B518-8A6E69CD60F5}" type="pres">
      <dgm:prSet presAssocID="{D0C3C45E-C4A3-44E6-A049-76B93D2235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76604AFE-561B-4FAE-87B9-A326E7C51C86}" type="pres">
      <dgm:prSet presAssocID="{D0C3C45E-C4A3-44E6-A049-76B93D2235CB}" presName="spaceRect" presStyleCnt="0"/>
      <dgm:spPr/>
    </dgm:pt>
    <dgm:pt modelId="{DA55419A-9124-4263-81C9-24DD54CD5DAD}" type="pres">
      <dgm:prSet presAssocID="{D0C3C45E-C4A3-44E6-A049-76B93D2235CB}" presName="textRect" presStyleLbl="revTx" presStyleIdx="0" presStyleCnt="4">
        <dgm:presLayoutVars>
          <dgm:chMax val="1"/>
          <dgm:chPref val="1"/>
        </dgm:presLayoutVars>
      </dgm:prSet>
      <dgm:spPr/>
    </dgm:pt>
    <dgm:pt modelId="{8C37BFA3-839D-4EE3-9E6E-0EF18C0F9060}" type="pres">
      <dgm:prSet presAssocID="{BD67095A-11A9-4879-9E1A-F69723E4B39B}" presName="sibTrans" presStyleCnt="0"/>
      <dgm:spPr/>
    </dgm:pt>
    <dgm:pt modelId="{D4B0343A-B7F5-4ABE-B037-0D5FB1436BC0}" type="pres">
      <dgm:prSet presAssocID="{0ED8643A-D813-4C0B-ABD8-AF240988E06B}" presName="compNode" presStyleCnt="0"/>
      <dgm:spPr/>
    </dgm:pt>
    <dgm:pt modelId="{3AA15CE9-05B6-485F-AB4E-C0EA1599B61E}" type="pres">
      <dgm:prSet presAssocID="{0ED8643A-D813-4C0B-ABD8-AF240988E06B}" presName="iconBgRect" presStyleLbl="bgShp" presStyleIdx="1" presStyleCnt="4"/>
      <dgm:spPr>
        <a:prstGeom prst="round2DiagRect">
          <a:avLst>
            <a:gd name="adj1" fmla="val 29727"/>
            <a:gd name="adj2" fmla="val 0"/>
          </a:avLst>
        </a:prstGeom>
      </dgm:spPr>
    </dgm:pt>
    <dgm:pt modelId="{1FE4E5DC-4393-407C-ABB9-D83DF66E0BE8}" type="pres">
      <dgm:prSet presAssocID="{0ED8643A-D813-4C0B-ABD8-AF240988E0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95554F92-3E28-451A-906C-9DD26705FB32}" type="pres">
      <dgm:prSet presAssocID="{0ED8643A-D813-4C0B-ABD8-AF240988E06B}" presName="spaceRect" presStyleCnt="0"/>
      <dgm:spPr/>
    </dgm:pt>
    <dgm:pt modelId="{63D391D5-FF53-4BC2-81E5-7CCAC77883C1}" type="pres">
      <dgm:prSet presAssocID="{0ED8643A-D813-4C0B-ABD8-AF240988E06B}" presName="textRect" presStyleLbl="revTx" presStyleIdx="1" presStyleCnt="4">
        <dgm:presLayoutVars>
          <dgm:chMax val="1"/>
          <dgm:chPref val="1"/>
        </dgm:presLayoutVars>
      </dgm:prSet>
      <dgm:spPr/>
    </dgm:pt>
    <dgm:pt modelId="{0465D406-46AA-4FDD-A57E-B511E048302B}" type="pres">
      <dgm:prSet presAssocID="{B8906852-D3DA-4FD7-8419-ACFFBCAC36A4}" presName="sibTrans" presStyleCnt="0"/>
      <dgm:spPr/>
    </dgm:pt>
    <dgm:pt modelId="{98673A39-8F2C-4247-BAC5-E716FF1A5C8F}" type="pres">
      <dgm:prSet presAssocID="{76C3E9DE-F566-428C-8D99-8A5BE8F5142E}" presName="compNode" presStyleCnt="0"/>
      <dgm:spPr/>
    </dgm:pt>
    <dgm:pt modelId="{348FC562-8C6D-4055-A207-3761A279C35F}" type="pres">
      <dgm:prSet presAssocID="{76C3E9DE-F566-428C-8D99-8A5BE8F5142E}" presName="iconBgRect" presStyleLbl="bgShp" presStyleIdx="2" presStyleCnt="4"/>
      <dgm:spPr>
        <a:prstGeom prst="round2DiagRect">
          <a:avLst>
            <a:gd name="adj1" fmla="val 29727"/>
            <a:gd name="adj2" fmla="val 0"/>
          </a:avLst>
        </a:prstGeom>
      </dgm:spPr>
    </dgm:pt>
    <dgm:pt modelId="{0B8EB1C8-D8EE-4CEF-AA65-1C16C230E226}" type="pres">
      <dgm:prSet presAssocID="{76C3E9DE-F566-428C-8D99-8A5BE8F514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0E3A9E4-1932-45D7-A830-BE301F194F0F}" type="pres">
      <dgm:prSet presAssocID="{76C3E9DE-F566-428C-8D99-8A5BE8F5142E}" presName="spaceRect" presStyleCnt="0"/>
      <dgm:spPr/>
    </dgm:pt>
    <dgm:pt modelId="{977BA137-2D9A-4B45-9A7B-C257E8C303D0}" type="pres">
      <dgm:prSet presAssocID="{76C3E9DE-F566-428C-8D99-8A5BE8F5142E}" presName="textRect" presStyleLbl="revTx" presStyleIdx="2" presStyleCnt="4">
        <dgm:presLayoutVars>
          <dgm:chMax val="1"/>
          <dgm:chPref val="1"/>
        </dgm:presLayoutVars>
      </dgm:prSet>
      <dgm:spPr/>
    </dgm:pt>
    <dgm:pt modelId="{305CDA9A-3266-4599-938A-4E7B991E3B43}" type="pres">
      <dgm:prSet presAssocID="{C3ED58C6-1BA0-4A0C-90A7-86D730637346}" presName="sibTrans" presStyleCnt="0"/>
      <dgm:spPr/>
    </dgm:pt>
    <dgm:pt modelId="{C81C48B3-3482-4000-A107-55983F7597B3}" type="pres">
      <dgm:prSet presAssocID="{B02B9ACA-C763-49CC-AD04-6827028A9151}" presName="compNode" presStyleCnt="0"/>
      <dgm:spPr/>
    </dgm:pt>
    <dgm:pt modelId="{27385E2A-4EC0-4766-ABF6-8BA4657112CC}" type="pres">
      <dgm:prSet presAssocID="{B02B9ACA-C763-49CC-AD04-6827028A9151}" presName="iconBgRect" presStyleLbl="bgShp" presStyleIdx="3" presStyleCnt="4"/>
      <dgm:spPr>
        <a:prstGeom prst="round2DiagRect">
          <a:avLst>
            <a:gd name="adj1" fmla="val 29727"/>
            <a:gd name="adj2" fmla="val 0"/>
          </a:avLst>
        </a:prstGeom>
      </dgm:spPr>
    </dgm:pt>
    <dgm:pt modelId="{136B0687-6C52-4F6C-BF6D-CDECF2C0C571}" type="pres">
      <dgm:prSet presAssocID="{B02B9ACA-C763-49CC-AD04-6827028A91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20137809-DBAA-41B6-9768-A6E4AA7277CA}" type="pres">
      <dgm:prSet presAssocID="{B02B9ACA-C763-49CC-AD04-6827028A9151}" presName="spaceRect" presStyleCnt="0"/>
      <dgm:spPr/>
    </dgm:pt>
    <dgm:pt modelId="{6754B4FC-B41A-4CE2-AF7C-7855ECC28EA4}" type="pres">
      <dgm:prSet presAssocID="{B02B9ACA-C763-49CC-AD04-6827028A9151}" presName="textRect" presStyleLbl="revTx" presStyleIdx="3" presStyleCnt="4">
        <dgm:presLayoutVars>
          <dgm:chMax val="1"/>
          <dgm:chPref val="1"/>
        </dgm:presLayoutVars>
      </dgm:prSet>
      <dgm:spPr/>
    </dgm:pt>
  </dgm:ptLst>
  <dgm:cxnLst>
    <dgm:cxn modelId="{12F4D62D-9491-4183-945C-ADE73D3E69EC}" srcId="{7AD1A204-F7AB-4944-898A-D6451F9E69CF}" destId="{76C3E9DE-F566-428C-8D99-8A5BE8F5142E}" srcOrd="2" destOrd="0" parTransId="{E7948259-9E79-48C5-8161-D7498807B05C}" sibTransId="{C3ED58C6-1BA0-4A0C-90A7-86D730637346}"/>
    <dgm:cxn modelId="{2A9EA92F-86B3-4BBF-8CC6-60C8552C4ADC}" type="presOf" srcId="{0ED8643A-D813-4C0B-ABD8-AF240988E06B}" destId="{63D391D5-FF53-4BC2-81E5-7CCAC77883C1}" srcOrd="0" destOrd="0" presId="urn:microsoft.com/office/officeart/2018/5/layout/IconLeafLabelList"/>
    <dgm:cxn modelId="{B2B83640-F9FA-4871-86AB-CE3AAFF20800}" type="presOf" srcId="{D0C3C45E-C4A3-44E6-A049-76B93D2235CB}" destId="{DA55419A-9124-4263-81C9-24DD54CD5DAD}" srcOrd="0" destOrd="0" presId="urn:microsoft.com/office/officeart/2018/5/layout/IconLeafLabelList"/>
    <dgm:cxn modelId="{54A4C853-E679-4399-A28F-6AC4BF1D0883}" type="presOf" srcId="{7AD1A204-F7AB-4944-898A-D6451F9E69CF}" destId="{4E014FA7-CAB4-4F5E-8C66-FABCF6C80B29}" srcOrd="0" destOrd="0" presId="urn:microsoft.com/office/officeart/2018/5/layout/IconLeafLabelList"/>
    <dgm:cxn modelId="{03C6C697-A4C2-4B72-A0D5-F58B7C40E61F}" srcId="{7AD1A204-F7AB-4944-898A-D6451F9E69CF}" destId="{0ED8643A-D813-4C0B-ABD8-AF240988E06B}" srcOrd="1" destOrd="0" parTransId="{9E23FA03-B0A0-4D78-B3F8-87EE5F0FC40E}" sibTransId="{B8906852-D3DA-4FD7-8419-ACFFBCAC36A4}"/>
    <dgm:cxn modelId="{174589A3-3C70-45CD-9432-019F62D2C94C}" srcId="{7AD1A204-F7AB-4944-898A-D6451F9E69CF}" destId="{B02B9ACA-C763-49CC-AD04-6827028A9151}" srcOrd="3" destOrd="0" parTransId="{50D04138-3B47-426B-8F3B-35252153EFDC}" sibTransId="{7FE388A0-0FAB-41FC-8DF3-97C5C437DC09}"/>
    <dgm:cxn modelId="{2404A0AD-EB4F-4942-B50B-2A93DBDD5834}" srcId="{7AD1A204-F7AB-4944-898A-D6451F9E69CF}" destId="{D0C3C45E-C4A3-44E6-A049-76B93D2235CB}" srcOrd="0" destOrd="0" parTransId="{D2891836-B6FA-49CF-8BFC-17C2F865FBD7}" sibTransId="{BD67095A-11A9-4879-9E1A-F69723E4B39B}"/>
    <dgm:cxn modelId="{EF7C4AD4-BF8B-40EB-9177-3805B97DEE0B}" type="presOf" srcId="{76C3E9DE-F566-428C-8D99-8A5BE8F5142E}" destId="{977BA137-2D9A-4B45-9A7B-C257E8C303D0}" srcOrd="0" destOrd="0" presId="urn:microsoft.com/office/officeart/2018/5/layout/IconLeafLabelList"/>
    <dgm:cxn modelId="{E0690AFA-8F4F-49B0-BEC7-D5AD4BB44F39}" type="presOf" srcId="{B02B9ACA-C763-49CC-AD04-6827028A9151}" destId="{6754B4FC-B41A-4CE2-AF7C-7855ECC28EA4}" srcOrd="0" destOrd="0" presId="urn:microsoft.com/office/officeart/2018/5/layout/IconLeafLabelList"/>
    <dgm:cxn modelId="{C959CB73-53DB-444D-A470-90EC6BE938AA}" type="presParOf" srcId="{4E014FA7-CAB4-4F5E-8C66-FABCF6C80B29}" destId="{0B73609B-480B-49BB-A54B-86F6F04010F2}" srcOrd="0" destOrd="0" presId="urn:microsoft.com/office/officeart/2018/5/layout/IconLeafLabelList"/>
    <dgm:cxn modelId="{CF486E46-6422-4DA7-90DC-FE996778D1CB}" type="presParOf" srcId="{0B73609B-480B-49BB-A54B-86F6F04010F2}" destId="{BCD47835-AEAC-4C71-A12E-6F157708D027}" srcOrd="0" destOrd="0" presId="urn:microsoft.com/office/officeart/2018/5/layout/IconLeafLabelList"/>
    <dgm:cxn modelId="{C7EC864E-A02B-44CF-841B-31279DB61532}" type="presParOf" srcId="{0B73609B-480B-49BB-A54B-86F6F04010F2}" destId="{F859EC64-2983-43D4-B518-8A6E69CD60F5}" srcOrd="1" destOrd="0" presId="urn:microsoft.com/office/officeart/2018/5/layout/IconLeafLabelList"/>
    <dgm:cxn modelId="{BC7146E3-6E1E-499F-B017-393F30D7468F}" type="presParOf" srcId="{0B73609B-480B-49BB-A54B-86F6F04010F2}" destId="{76604AFE-561B-4FAE-87B9-A326E7C51C86}" srcOrd="2" destOrd="0" presId="urn:microsoft.com/office/officeart/2018/5/layout/IconLeafLabelList"/>
    <dgm:cxn modelId="{FE5D390A-D8FD-428D-B6C8-869044163FB2}" type="presParOf" srcId="{0B73609B-480B-49BB-A54B-86F6F04010F2}" destId="{DA55419A-9124-4263-81C9-24DD54CD5DAD}" srcOrd="3" destOrd="0" presId="urn:microsoft.com/office/officeart/2018/5/layout/IconLeafLabelList"/>
    <dgm:cxn modelId="{8813E410-50F0-4949-8006-E86AA25A3266}" type="presParOf" srcId="{4E014FA7-CAB4-4F5E-8C66-FABCF6C80B29}" destId="{8C37BFA3-839D-4EE3-9E6E-0EF18C0F9060}" srcOrd="1" destOrd="0" presId="urn:microsoft.com/office/officeart/2018/5/layout/IconLeafLabelList"/>
    <dgm:cxn modelId="{7BFAD1F7-4670-4225-B53B-A23FC2397B53}" type="presParOf" srcId="{4E014FA7-CAB4-4F5E-8C66-FABCF6C80B29}" destId="{D4B0343A-B7F5-4ABE-B037-0D5FB1436BC0}" srcOrd="2" destOrd="0" presId="urn:microsoft.com/office/officeart/2018/5/layout/IconLeafLabelList"/>
    <dgm:cxn modelId="{E94E5737-6AA6-4358-B2F5-84C7586A7B60}" type="presParOf" srcId="{D4B0343A-B7F5-4ABE-B037-0D5FB1436BC0}" destId="{3AA15CE9-05B6-485F-AB4E-C0EA1599B61E}" srcOrd="0" destOrd="0" presId="urn:microsoft.com/office/officeart/2018/5/layout/IconLeafLabelList"/>
    <dgm:cxn modelId="{736AB097-6418-4882-BE31-73D69F16F8A7}" type="presParOf" srcId="{D4B0343A-B7F5-4ABE-B037-0D5FB1436BC0}" destId="{1FE4E5DC-4393-407C-ABB9-D83DF66E0BE8}" srcOrd="1" destOrd="0" presId="urn:microsoft.com/office/officeart/2018/5/layout/IconLeafLabelList"/>
    <dgm:cxn modelId="{8308B731-69C0-41B1-B514-B2A81607DC1B}" type="presParOf" srcId="{D4B0343A-B7F5-4ABE-B037-0D5FB1436BC0}" destId="{95554F92-3E28-451A-906C-9DD26705FB32}" srcOrd="2" destOrd="0" presId="urn:microsoft.com/office/officeart/2018/5/layout/IconLeafLabelList"/>
    <dgm:cxn modelId="{E93FCED8-8823-41F7-9C40-0AF32397F283}" type="presParOf" srcId="{D4B0343A-B7F5-4ABE-B037-0D5FB1436BC0}" destId="{63D391D5-FF53-4BC2-81E5-7CCAC77883C1}" srcOrd="3" destOrd="0" presId="urn:microsoft.com/office/officeart/2018/5/layout/IconLeafLabelList"/>
    <dgm:cxn modelId="{5634AC4D-468D-4FAB-872D-9BC15680A8F9}" type="presParOf" srcId="{4E014FA7-CAB4-4F5E-8C66-FABCF6C80B29}" destId="{0465D406-46AA-4FDD-A57E-B511E048302B}" srcOrd="3" destOrd="0" presId="urn:microsoft.com/office/officeart/2018/5/layout/IconLeafLabelList"/>
    <dgm:cxn modelId="{73E1824F-6A04-4DE2-A37B-8B4C95CBD490}" type="presParOf" srcId="{4E014FA7-CAB4-4F5E-8C66-FABCF6C80B29}" destId="{98673A39-8F2C-4247-BAC5-E716FF1A5C8F}" srcOrd="4" destOrd="0" presId="urn:microsoft.com/office/officeart/2018/5/layout/IconLeafLabelList"/>
    <dgm:cxn modelId="{E914B08F-0542-4386-8C78-1D7A0E63C690}" type="presParOf" srcId="{98673A39-8F2C-4247-BAC5-E716FF1A5C8F}" destId="{348FC562-8C6D-4055-A207-3761A279C35F}" srcOrd="0" destOrd="0" presId="urn:microsoft.com/office/officeart/2018/5/layout/IconLeafLabelList"/>
    <dgm:cxn modelId="{74C81A84-95B6-4901-9856-7C1E19BB3D96}" type="presParOf" srcId="{98673A39-8F2C-4247-BAC5-E716FF1A5C8F}" destId="{0B8EB1C8-D8EE-4CEF-AA65-1C16C230E226}" srcOrd="1" destOrd="0" presId="urn:microsoft.com/office/officeart/2018/5/layout/IconLeafLabelList"/>
    <dgm:cxn modelId="{2A5B0AB7-2D68-4180-883E-C2A148EAAAE8}" type="presParOf" srcId="{98673A39-8F2C-4247-BAC5-E716FF1A5C8F}" destId="{00E3A9E4-1932-45D7-A830-BE301F194F0F}" srcOrd="2" destOrd="0" presId="urn:microsoft.com/office/officeart/2018/5/layout/IconLeafLabelList"/>
    <dgm:cxn modelId="{85CEABF4-9C01-4286-9332-2A0CCB75519E}" type="presParOf" srcId="{98673A39-8F2C-4247-BAC5-E716FF1A5C8F}" destId="{977BA137-2D9A-4B45-9A7B-C257E8C303D0}" srcOrd="3" destOrd="0" presId="urn:microsoft.com/office/officeart/2018/5/layout/IconLeafLabelList"/>
    <dgm:cxn modelId="{EE98FB8F-BEC6-4C49-A626-3CFDC9EB5F23}" type="presParOf" srcId="{4E014FA7-CAB4-4F5E-8C66-FABCF6C80B29}" destId="{305CDA9A-3266-4599-938A-4E7B991E3B43}" srcOrd="5" destOrd="0" presId="urn:microsoft.com/office/officeart/2018/5/layout/IconLeafLabelList"/>
    <dgm:cxn modelId="{CD23878C-A3D4-4A50-B5AD-16E796D9C27D}" type="presParOf" srcId="{4E014FA7-CAB4-4F5E-8C66-FABCF6C80B29}" destId="{C81C48B3-3482-4000-A107-55983F7597B3}" srcOrd="6" destOrd="0" presId="urn:microsoft.com/office/officeart/2018/5/layout/IconLeafLabelList"/>
    <dgm:cxn modelId="{12FCDD8E-BE27-426F-82CE-8193ABB1AE7A}" type="presParOf" srcId="{C81C48B3-3482-4000-A107-55983F7597B3}" destId="{27385E2A-4EC0-4766-ABF6-8BA4657112CC}" srcOrd="0" destOrd="0" presId="urn:microsoft.com/office/officeart/2018/5/layout/IconLeafLabelList"/>
    <dgm:cxn modelId="{D21289F5-1616-4CE1-A7E0-95226AAAE358}" type="presParOf" srcId="{C81C48B3-3482-4000-A107-55983F7597B3}" destId="{136B0687-6C52-4F6C-BF6D-CDECF2C0C571}" srcOrd="1" destOrd="0" presId="urn:microsoft.com/office/officeart/2018/5/layout/IconLeafLabelList"/>
    <dgm:cxn modelId="{39EC0162-1B56-418A-9423-42A3966CDB4B}" type="presParOf" srcId="{C81C48B3-3482-4000-A107-55983F7597B3}" destId="{20137809-DBAA-41B6-9768-A6E4AA7277CA}" srcOrd="2" destOrd="0" presId="urn:microsoft.com/office/officeart/2018/5/layout/IconLeafLabelList"/>
    <dgm:cxn modelId="{565E34EB-74FD-4502-9BA7-8EF3A3FAF502}" type="presParOf" srcId="{C81C48B3-3482-4000-A107-55983F7597B3}" destId="{6754B4FC-B41A-4CE2-AF7C-7855ECC28EA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2648E124-865B-6B40-B761-D13EE035EC8B}" type="pres">
      <dgm:prSet presAssocID="{14F503EA-F645-4576-B5E1-E5130D16BE8D}" presName="hierChild1" presStyleCnt="0">
        <dgm:presLayoutVars>
          <dgm:chPref val="1"/>
          <dgm:dir/>
          <dgm:animOne val="branch"/>
          <dgm:animLvl val="lvl"/>
          <dgm:resizeHandles/>
        </dgm:presLayoutVars>
      </dgm:prSet>
      <dgm:spPr/>
    </dgm:pt>
    <dgm:pt modelId="{ACDBC8D5-96C4-1A46-807B-E5C61EBB255B}" type="pres">
      <dgm:prSet presAssocID="{288804E2-C8A8-4A38-A13C-A0495D4AA652}" presName="hierRoot1" presStyleCnt="0"/>
      <dgm:spPr/>
    </dgm:pt>
    <dgm:pt modelId="{3B2803BB-6A77-054E-AFA5-346E43F0A942}" type="pres">
      <dgm:prSet presAssocID="{288804E2-C8A8-4A38-A13C-A0495D4AA652}" presName="composite" presStyleCnt="0"/>
      <dgm:spPr/>
    </dgm:pt>
    <dgm:pt modelId="{719AC282-119F-ED4F-8114-D728789E5227}" type="pres">
      <dgm:prSet presAssocID="{288804E2-C8A8-4A38-A13C-A0495D4AA652}" presName="background" presStyleLbl="node0" presStyleIdx="0" presStyleCnt="2"/>
      <dgm:spPr/>
    </dgm:pt>
    <dgm:pt modelId="{7EDF6531-16CA-094C-BA7D-0CD5B5F3B3F5}" type="pres">
      <dgm:prSet presAssocID="{288804E2-C8A8-4A38-A13C-A0495D4AA652}" presName="text" presStyleLbl="fgAcc0" presStyleIdx="0" presStyleCnt="2">
        <dgm:presLayoutVars>
          <dgm:chPref val="3"/>
        </dgm:presLayoutVars>
      </dgm:prSet>
      <dgm:spPr/>
    </dgm:pt>
    <dgm:pt modelId="{DAC42F7C-91E3-404C-A946-3613F963FE40}" type="pres">
      <dgm:prSet presAssocID="{288804E2-C8A8-4A38-A13C-A0495D4AA652}" presName="hierChild2" presStyleCnt="0"/>
      <dgm:spPr/>
    </dgm:pt>
    <dgm:pt modelId="{72B6DC6F-6D4A-EC4B-BFE2-56F5A9AB85B4}" type="pres">
      <dgm:prSet presAssocID="{61093A1B-73FD-4E1F-A5BB-8DF992E7C0C9}" presName="hierRoot1" presStyleCnt="0"/>
      <dgm:spPr/>
    </dgm:pt>
    <dgm:pt modelId="{3D3344E3-8E96-5B4C-B4BA-F5DE5207F411}" type="pres">
      <dgm:prSet presAssocID="{61093A1B-73FD-4E1F-A5BB-8DF992E7C0C9}" presName="composite" presStyleCnt="0"/>
      <dgm:spPr/>
    </dgm:pt>
    <dgm:pt modelId="{253DF142-74D9-2749-A051-85E859559510}" type="pres">
      <dgm:prSet presAssocID="{61093A1B-73FD-4E1F-A5BB-8DF992E7C0C9}" presName="background" presStyleLbl="node0" presStyleIdx="1" presStyleCnt="2"/>
      <dgm:spPr/>
    </dgm:pt>
    <dgm:pt modelId="{CA5875CC-9D65-C249-A7E7-2316C4C0EB56}" type="pres">
      <dgm:prSet presAssocID="{61093A1B-73FD-4E1F-A5BB-8DF992E7C0C9}" presName="text" presStyleLbl="fgAcc0" presStyleIdx="1" presStyleCnt="2">
        <dgm:presLayoutVars>
          <dgm:chPref val="3"/>
        </dgm:presLayoutVars>
      </dgm:prSet>
      <dgm:spPr/>
    </dgm:pt>
    <dgm:pt modelId="{2DAFF10B-C6D8-EF47-BB57-F7D7F81A318C}" type="pres">
      <dgm:prSet presAssocID="{61093A1B-73FD-4E1F-A5BB-8DF992E7C0C9}" presName="hierChild2" presStyleCnt="0"/>
      <dgm:spPr/>
    </dgm:pt>
  </dgm:ptLst>
  <dgm:cxnLst>
    <dgm:cxn modelId="{AC408A6C-D38F-4C35-99F6-9C8F50D0E970}" srcId="{14F503EA-F645-4576-B5E1-E5130D16BE8D}" destId="{288804E2-C8A8-4A38-A13C-A0495D4AA652}" srcOrd="0" destOrd="0" parTransId="{4D856B9A-C33D-443A-BB32-26D0720C25A3}" sibTransId="{7E3CC4A9-879A-452A-BE89-D22299705D20}"/>
    <dgm:cxn modelId="{FAEF3ABE-DC51-4043-B506-5A3D9D8AB1AD}" type="presOf" srcId="{14F503EA-F645-4576-B5E1-E5130D16BE8D}" destId="{2648E124-865B-6B40-B761-D13EE035EC8B}" srcOrd="0" destOrd="0" presId="urn:microsoft.com/office/officeart/2005/8/layout/hierarchy1"/>
    <dgm:cxn modelId="{8478DEBF-3603-4F62-BE11-621BD931F7AA}" srcId="{14F503EA-F645-4576-B5E1-E5130D16BE8D}" destId="{61093A1B-73FD-4E1F-A5BB-8DF992E7C0C9}" srcOrd="1" destOrd="0" parTransId="{84C924B4-AD90-47B0-8AB6-2BE590BC722A}" sibTransId="{53319179-BDF6-484E-B368-582797AA8307}"/>
    <dgm:cxn modelId="{87EF3AC7-81F4-1445-8490-3647205E58BD}" type="presOf" srcId="{61093A1B-73FD-4E1F-A5BB-8DF992E7C0C9}" destId="{CA5875CC-9D65-C249-A7E7-2316C4C0EB56}" srcOrd="0" destOrd="0" presId="urn:microsoft.com/office/officeart/2005/8/layout/hierarchy1"/>
    <dgm:cxn modelId="{88128AD2-1631-3749-BE54-7FD7B2309E8E}" type="presOf" srcId="{288804E2-C8A8-4A38-A13C-A0495D4AA652}" destId="{7EDF6531-16CA-094C-BA7D-0CD5B5F3B3F5}" srcOrd="0" destOrd="0" presId="urn:microsoft.com/office/officeart/2005/8/layout/hierarchy1"/>
    <dgm:cxn modelId="{884FBAF2-AD15-C747-AB52-82ED653C70D0}" type="presParOf" srcId="{2648E124-865B-6B40-B761-D13EE035EC8B}" destId="{ACDBC8D5-96C4-1A46-807B-E5C61EBB255B}" srcOrd="0" destOrd="0" presId="urn:microsoft.com/office/officeart/2005/8/layout/hierarchy1"/>
    <dgm:cxn modelId="{2D1AF2AE-E58A-B249-A43E-66A425C791D7}" type="presParOf" srcId="{ACDBC8D5-96C4-1A46-807B-E5C61EBB255B}" destId="{3B2803BB-6A77-054E-AFA5-346E43F0A942}" srcOrd="0" destOrd="0" presId="urn:microsoft.com/office/officeart/2005/8/layout/hierarchy1"/>
    <dgm:cxn modelId="{1A79238D-A6CA-FE4F-A3B6-8886C010CD49}" type="presParOf" srcId="{3B2803BB-6A77-054E-AFA5-346E43F0A942}" destId="{719AC282-119F-ED4F-8114-D728789E5227}" srcOrd="0" destOrd="0" presId="urn:microsoft.com/office/officeart/2005/8/layout/hierarchy1"/>
    <dgm:cxn modelId="{80B894FA-F513-6845-B1A1-22D453D98D11}" type="presParOf" srcId="{3B2803BB-6A77-054E-AFA5-346E43F0A942}" destId="{7EDF6531-16CA-094C-BA7D-0CD5B5F3B3F5}" srcOrd="1" destOrd="0" presId="urn:microsoft.com/office/officeart/2005/8/layout/hierarchy1"/>
    <dgm:cxn modelId="{B7EA23E5-E817-524F-8666-10E59D0611EA}" type="presParOf" srcId="{ACDBC8D5-96C4-1A46-807B-E5C61EBB255B}" destId="{DAC42F7C-91E3-404C-A946-3613F963FE40}" srcOrd="1" destOrd="0" presId="urn:microsoft.com/office/officeart/2005/8/layout/hierarchy1"/>
    <dgm:cxn modelId="{63C3C737-385F-1C42-964B-456C0D28D118}" type="presParOf" srcId="{2648E124-865B-6B40-B761-D13EE035EC8B}" destId="{72B6DC6F-6D4A-EC4B-BFE2-56F5A9AB85B4}" srcOrd="1" destOrd="0" presId="urn:microsoft.com/office/officeart/2005/8/layout/hierarchy1"/>
    <dgm:cxn modelId="{AE87BDBC-84FE-7745-BA11-93AB605B9BFA}" type="presParOf" srcId="{72B6DC6F-6D4A-EC4B-BFE2-56F5A9AB85B4}" destId="{3D3344E3-8E96-5B4C-B4BA-F5DE5207F411}" srcOrd="0" destOrd="0" presId="urn:microsoft.com/office/officeart/2005/8/layout/hierarchy1"/>
    <dgm:cxn modelId="{6A329C3D-F6F9-8140-99F8-B456C929A9E8}" type="presParOf" srcId="{3D3344E3-8E96-5B4C-B4BA-F5DE5207F411}" destId="{253DF142-74D9-2749-A051-85E859559510}" srcOrd="0" destOrd="0" presId="urn:microsoft.com/office/officeart/2005/8/layout/hierarchy1"/>
    <dgm:cxn modelId="{BFE84177-0D8C-4941-9CD7-0D4F2E54474F}" type="presParOf" srcId="{3D3344E3-8E96-5B4C-B4BA-F5DE5207F411}" destId="{CA5875CC-9D65-C249-A7E7-2316C4C0EB56}" srcOrd="1" destOrd="0" presId="urn:microsoft.com/office/officeart/2005/8/layout/hierarchy1"/>
    <dgm:cxn modelId="{F2369E35-F3A2-CA4E-9F6E-62A0FFB5A802}" type="presParOf" srcId="{72B6DC6F-6D4A-EC4B-BFE2-56F5A9AB85B4}" destId="{2DAFF10B-C6D8-EF47-BB57-F7D7F81A31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47835-AEAC-4C71-A12E-6F157708D027}">
      <dsp:nvSpPr>
        <dsp:cNvPr id="0" name=""/>
        <dsp:cNvSpPr/>
      </dsp:nvSpPr>
      <dsp:spPr>
        <a:xfrm>
          <a:off x="849772" y="981726"/>
          <a:ext cx="1258737" cy="12587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9EC64-2983-43D4-B518-8A6E69CD60F5}">
      <dsp:nvSpPr>
        <dsp:cNvPr id="0" name=""/>
        <dsp:cNvSpPr/>
      </dsp:nvSpPr>
      <dsp:spPr>
        <a:xfrm>
          <a:off x="1118028" y="1249981"/>
          <a:ext cx="722226" cy="722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55419A-9124-4263-81C9-24DD54CD5DAD}">
      <dsp:nvSpPr>
        <dsp:cNvPr id="0" name=""/>
        <dsp:cNvSpPr/>
      </dsp:nvSpPr>
      <dsp:spPr>
        <a:xfrm>
          <a:off x="447389" y="2632529"/>
          <a:ext cx="20635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NL" sz="1200" kern="1200"/>
            <a:t>Opdracht vorige les</a:t>
          </a:r>
          <a:endParaRPr lang="en-US" sz="1200" kern="1200"/>
        </a:p>
      </dsp:txBody>
      <dsp:txXfrm>
        <a:off x="447389" y="2632529"/>
        <a:ext cx="2063504" cy="720000"/>
      </dsp:txXfrm>
    </dsp:sp>
    <dsp:sp modelId="{3AA15CE9-05B6-485F-AB4E-C0EA1599B61E}">
      <dsp:nvSpPr>
        <dsp:cNvPr id="0" name=""/>
        <dsp:cNvSpPr/>
      </dsp:nvSpPr>
      <dsp:spPr>
        <a:xfrm>
          <a:off x="3274390" y="981726"/>
          <a:ext cx="1258737" cy="12587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4E5DC-4393-407C-ABB9-D83DF66E0BE8}">
      <dsp:nvSpPr>
        <dsp:cNvPr id="0" name=""/>
        <dsp:cNvSpPr/>
      </dsp:nvSpPr>
      <dsp:spPr>
        <a:xfrm>
          <a:off x="3542646" y="1249981"/>
          <a:ext cx="722226" cy="722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D391D5-FF53-4BC2-81E5-7CCAC77883C1}">
      <dsp:nvSpPr>
        <dsp:cNvPr id="0" name=""/>
        <dsp:cNvSpPr/>
      </dsp:nvSpPr>
      <dsp:spPr>
        <a:xfrm>
          <a:off x="2872007" y="2632529"/>
          <a:ext cx="20635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NL" sz="1200" kern="1200"/>
            <a:t>Huidige ontwikkelingen doortrekken naar de toekomst</a:t>
          </a:r>
          <a:endParaRPr lang="en-US" sz="1200" kern="1200"/>
        </a:p>
      </dsp:txBody>
      <dsp:txXfrm>
        <a:off x="2872007" y="2632529"/>
        <a:ext cx="2063504" cy="720000"/>
      </dsp:txXfrm>
    </dsp:sp>
    <dsp:sp modelId="{348FC562-8C6D-4055-A207-3761A279C35F}">
      <dsp:nvSpPr>
        <dsp:cNvPr id="0" name=""/>
        <dsp:cNvSpPr/>
      </dsp:nvSpPr>
      <dsp:spPr>
        <a:xfrm>
          <a:off x="5699007" y="981726"/>
          <a:ext cx="1258737" cy="12587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EB1C8-D8EE-4CEF-AA65-1C16C230E226}">
      <dsp:nvSpPr>
        <dsp:cNvPr id="0" name=""/>
        <dsp:cNvSpPr/>
      </dsp:nvSpPr>
      <dsp:spPr>
        <a:xfrm>
          <a:off x="5967263" y="1249981"/>
          <a:ext cx="722226" cy="722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BA137-2D9A-4B45-9A7B-C257E8C303D0}">
      <dsp:nvSpPr>
        <dsp:cNvPr id="0" name=""/>
        <dsp:cNvSpPr/>
      </dsp:nvSpPr>
      <dsp:spPr>
        <a:xfrm>
          <a:off x="5296624" y="2632529"/>
          <a:ext cx="20635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NL" sz="1200" kern="1200"/>
            <a:t>Vragen begrippenlijst</a:t>
          </a:r>
          <a:endParaRPr lang="en-US" sz="1200" kern="1200"/>
        </a:p>
      </dsp:txBody>
      <dsp:txXfrm>
        <a:off x="5296624" y="2632529"/>
        <a:ext cx="2063504" cy="720000"/>
      </dsp:txXfrm>
    </dsp:sp>
    <dsp:sp modelId="{27385E2A-4EC0-4766-ABF6-8BA4657112CC}">
      <dsp:nvSpPr>
        <dsp:cNvPr id="0" name=""/>
        <dsp:cNvSpPr/>
      </dsp:nvSpPr>
      <dsp:spPr>
        <a:xfrm>
          <a:off x="8123625" y="981726"/>
          <a:ext cx="1258737" cy="125873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B0687-6C52-4F6C-BF6D-CDECF2C0C571}">
      <dsp:nvSpPr>
        <dsp:cNvPr id="0" name=""/>
        <dsp:cNvSpPr/>
      </dsp:nvSpPr>
      <dsp:spPr>
        <a:xfrm>
          <a:off x="8391880" y="1249981"/>
          <a:ext cx="722226" cy="722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54B4FC-B41A-4CE2-AF7C-7855ECC28EA4}">
      <dsp:nvSpPr>
        <dsp:cNvPr id="0" name=""/>
        <dsp:cNvSpPr/>
      </dsp:nvSpPr>
      <dsp:spPr>
        <a:xfrm>
          <a:off x="7721242" y="2632529"/>
          <a:ext cx="206350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NL" sz="1200" kern="1200"/>
            <a:t>10:00 uur tot 11:00 uur vragen LA’s en sparren over event proeve.</a:t>
          </a:r>
          <a:endParaRPr lang="en-US" sz="1200" kern="1200"/>
        </a:p>
      </dsp:txBody>
      <dsp:txXfrm>
        <a:off x="7721242" y="2632529"/>
        <a:ext cx="2063504"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AC282-119F-ED4F-8114-D728789E5227}">
      <dsp:nvSpPr>
        <dsp:cNvPr id="0" name=""/>
        <dsp:cNvSpPr/>
      </dsp:nvSpPr>
      <dsp:spPr>
        <a:xfrm>
          <a:off x="831" y="1689851"/>
          <a:ext cx="2918835" cy="18534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F6531-16CA-094C-BA7D-0CD5B5F3B3F5}">
      <dsp:nvSpPr>
        <dsp:cNvPr id="0" name=""/>
        <dsp:cNvSpPr/>
      </dsp:nvSpPr>
      <dsp:spPr>
        <a:xfrm>
          <a:off x="325146" y="1997951"/>
          <a:ext cx="2918835" cy="18534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a:t>Faciliterende voorlichting</a:t>
          </a:r>
          <a:endParaRPr lang="en-US" sz="3400" kern="1200"/>
        </a:p>
      </dsp:txBody>
      <dsp:txXfrm>
        <a:off x="379432" y="2052237"/>
        <a:ext cx="2810263" cy="1744888"/>
      </dsp:txXfrm>
    </dsp:sp>
    <dsp:sp modelId="{253DF142-74D9-2749-A051-85E859559510}">
      <dsp:nvSpPr>
        <dsp:cNvPr id="0" name=""/>
        <dsp:cNvSpPr/>
      </dsp:nvSpPr>
      <dsp:spPr>
        <a:xfrm>
          <a:off x="3568297" y="1689851"/>
          <a:ext cx="2918835" cy="18534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875CC-9D65-C249-A7E7-2316C4C0EB56}">
      <dsp:nvSpPr>
        <dsp:cNvPr id="0" name=""/>
        <dsp:cNvSpPr/>
      </dsp:nvSpPr>
      <dsp:spPr>
        <a:xfrm>
          <a:off x="3892612" y="1997951"/>
          <a:ext cx="2918835" cy="18534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a:t>Intentionele voorlichting</a:t>
          </a:r>
          <a:endParaRPr lang="en-US" sz="3400" kern="1200"/>
        </a:p>
      </dsp:txBody>
      <dsp:txXfrm>
        <a:off x="3946898" y="2052237"/>
        <a:ext cx="2810263" cy="174488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7D608-1F0F-6F46-9CA5-0FBEF034C9B2}" type="datetimeFigureOut">
              <a:rPr lang="nl-NL" smtClean="0"/>
              <a:t>27-03-20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8E23E-5936-4D48-A892-71722B5A57EF}" type="slidenum">
              <a:rPr lang="nl-NL" smtClean="0"/>
              <a:t>‹nr.›</a:t>
            </a:fld>
            <a:endParaRPr lang="nl-NL"/>
          </a:p>
        </p:txBody>
      </p:sp>
    </p:spTree>
    <p:extLst>
      <p:ext uri="{BB962C8B-B14F-4D97-AF65-F5344CB8AC3E}">
        <p14:creationId xmlns:p14="http://schemas.microsoft.com/office/powerpoint/2010/main" val="241395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10</a:t>
            </a:fld>
            <a:endParaRPr lang="nl-NL"/>
          </a:p>
        </p:txBody>
      </p:sp>
    </p:spTree>
    <p:extLst>
      <p:ext uri="{BB962C8B-B14F-4D97-AF65-F5344CB8AC3E}">
        <p14:creationId xmlns:p14="http://schemas.microsoft.com/office/powerpoint/2010/main" val="158696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3/27/20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3/27/20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05935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3/27/20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64760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6542073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87149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3315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3367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4155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6784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224839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7585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3/27/20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48258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7581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96394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3023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3/27/20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99256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3/27/20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176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3/27/20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70898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3/27/20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50212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3/27/20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97506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3/27/20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57001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3/27/20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54818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3/27/20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9387567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8" r:id="rId6"/>
    <p:sldLayoutId id="2147483713" r:id="rId7"/>
    <p:sldLayoutId id="2147483714" r:id="rId8"/>
    <p:sldLayoutId id="2147483715" r:id="rId9"/>
    <p:sldLayoutId id="2147483717"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25774114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4vyFSQZuQ_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ecdbetterlifeindex.org/" TargetMode="External"/><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hyperlink" Target="http://www.oecd.org/coronavirus/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CHAnzhRZFZ0"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VxMiFeY6X1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D36B3D05-D48E-4DE2-A997-85AD384F7ADD}"/>
              </a:ext>
            </a:extLst>
          </p:cNvPr>
          <p:cNvPicPr>
            <a:picLocks noChangeAspect="1"/>
          </p:cNvPicPr>
          <p:nvPr/>
        </p:nvPicPr>
        <p:blipFill rotWithShape="1">
          <a:blip r:embed="rId2"/>
          <a:srcRect l="15880" r="15232" b="1"/>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3EEB35-DD88-BB4D-8590-F41B77DDD575}"/>
              </a:ext>
            </a:extLst>
          </p:cNvPr>
          <p:cNvSpPr>
            <a:spLocks noGrp="1"/>
          </p:cNvSpPr>
          <p:nvPr>
            <p:ph type="ctrTitle"/>
          </p:nvPr>
        </p:nvSpPr>
        <p:spPr>
          <a:xfrm>
            <a:off x="477981" y="1122363"/>
            <a:ext cx="4023360" cy="3204134"/>
          </a:xfrm>
        </p:spPr>
        <p:txBody>
          <a:bodyPr anchor="b">
            <a:normAutofit/>
          </a:bodyPr>
          <a:lstStyle/>
          <a:p>
            <a:r>
              <a:rPr lang="nl-NL" sz="4400"/>
              <a:t>Huidige uitdagingen doortrekken toekomst en begrippenlijst</a:t>
            </a:r>
          </a:p>
        </p:txBody>
      </p:sp>
      <p:sp>
        <p:nvSpPr>
          <p:cNvPr id="3" name="Ondertitel 2">
            <a:extLst>
              <a:ext uri="{FF2B5EF4-FFF2-40B4-BE49-F238E27FC236}">
                <a16:creationId xmlns:a16="http://schemas.microsoft.com/office/drawing/2014/main" id="{DE98836C-36C7-D344-9FE2-FCF8A14B9E15}"/>
              </a:ext>
            </a:extLst>
          </p:cNvPr>
          <p:cNvSpPr>
            <a:spLocks noGrp="1"/>
          </p:cNvSpPr>
          <p:nvPr>
            <p:ph type="subTitle" idx="1"/>
          </p:nvPr>
        </p:nvSpPr>
        <p:spPr>
          <a:xfrm>
            <a:off x="477980" y="4872922"/>
            <a:ext cx="4023359" cy="1208141"/>
          </a:xfrm>
        </p:spPr>
        <p:txBody>
          <a:bodyPr>
            <a:normAutofit/>
          </a:bodyPr>
          <a:lstStyle/>
          <a:p>
            <a:r>
              <a:rPr lang="nl-NL" sz="2000" dirty="0"/>
              <a:t>Leerjaar 3, periode 3,week7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76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659234" y="957447"/>
            <a:ext cx="3383280" cy="4943105"/>
          </a:xfrm>
        </p:spPr>
        <p:txBody>
          <a:bodyPr anchor="ctr">
            <a:normAutofit/>
          </a:bodyPr>
          <a:lstStyle/>
          <a:p>
            <a:r>
              <a:rPr lang="nl-NL" sz="2200"/>
              <a:t>Grondvormen van gezondheidsvoorlichting</a:t>
            </a:r>
          </a:p>
        </p:txBody>
      </p:sp>
      <p:sp>
        <p:nvSpPr>
          <p:cNvPr id="26"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extLst>
              <p:ext uri="{D42A27DB-BD31-4B8C-83A1-F6EECF244321}">
                <p14:modId xmlns:p14="http://schemas.microsoft.com/office/powerpoint/2010/main" val="3186158460"/>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48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fontScale="92500" lnSpcReduction="2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429337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D9149-ACE7-9844-B06A-E5E0175B5A26}"/>
              </a:ext>
            </a:extLst>
          </p:cNvPr>
          <p:cNvSpPr>
            <a:spLocks noGrp="1"/>
          </p:cNvSpPr>
          <p:nvPr>
            <p:ph type="title"/>
          </p:nvPr>
        </p:nvSpPr>
        <p:spPr>
          <a:xfrm>
            <a:off x="1174866" y="1122363"/>
            <a:ext cx="9842269" cy="2751368"/>
          </a:xfrm>
        </p:spPr>
        <p:txBody>
          <a:bodyPr vert="horz" lIns="91440" tIns="45720" rIns="91440" bIns="45720" rtlCol="0" anchor="b">
            <a:normAutofit/>
          </a:bodyPr>
          <a:lstStyle/>
          <a:p>
            <a:pPr algn="ctr"/>
            <a:r>
              <a:rPr lang="en-US" sz="2800" kern="1200">
                <a:solidFill>
                  <a:schemeClr val="tx1"/>
                </a:solidFill>
                <a:latin typeface="+mj-lt"/>
                <a:ea typeface="+mj-ea"/>
                <a:cs typeface="+mj-cs"/>
              </a:rPr>
              <a:t>Opdracht</a:t>
            </a:r>
            <a:r>
              <a:rPr lang="en-US" sz="2800"/>
              <a:t>:</a:t>
            </a:r>
            <a:br>
              <a:rPr lang="en-US" sz="2800"/>
            </a:br>
            <a:r>
              <a:rPr lang="en-US" sz="2800" kern="1200">
                <a:solidFill>
                  <a:schemeClr val="tx1"/>
                </a:solidFill>
                <a:latin typeface="+mj-lt"/>
                <a:ea typeface="+mj-ea"/>
                <a:cs typeface="+mj-cs"/>
              </a:rPr>
              <a:t> </a:t>
            </a:r>
            <a:r>
              <a:rPr lang="en-US" sz="2800"/>
              <a:t>P</a:t>
            </a:r>
            <a:r>
              <a:rPr lang="en-US" sz="2800" kern="1200">
                <a:solidFill>
                  <a:schemeClr val="tx1"/>
                </a:solidFill>
                <a:latin typeface="+mj-lt"/>
                <a:ea typeface="+mj-ea"/>
                <a:cs typeface="+mj-cs"/>
              </a:rPr>
              <a:t>as </a:t>
            </a:r>
            <a:r>
              <a:rPr lang="en-US" sz="2800"/>
              <a:t>k</a:t>
            </a:r>
            <a:r>
              <a:rPr lang="en-US" sz="2800" kern="1200">
                <a:solidFill>
                  <a:schemeClr val="tx1"/>
                </a:solidFill>
                <a:latin typeface="+mj-lt"/>
                <a:ea typeface="+mj-ea"/>
                <a:cs typeface="+mj-cs"/>
              </a:rPr>
              <a:t>ijk eens naar de voorlichting omtrent Corona t.b.v. jongeren</a:t>
            </a:r>
            <a:br>
              <a:rPr lang="en-US" sz="2800"/>
            </a:br>
            <a:r>
              <a:rPr lang="en-US" sz="2800">
                <a:hlinkClick r:id="rId2"/>
              </a:rPr>
              <a:t>https://youtu.be/4vyFSQZuQ_I</a:t>
            </a:r>
            <a:br>
              <a:rPr lang="en-US" sz="2800"/>
            </a:br>
            <a:endParaRPr lang="en-US" sz="2800"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3BAF5151-3270-C743-8C55-F400CA81ADDB}"/>
              </a:ext>
            </a:extLst>
          </p:cNvPr>
          <p:cNvSpPr>
            <a:spLocks noGrp="1"/>
          </p:cNvSpPr>
          <p:nvPr>
            <p:ph idx="1"/>
          </p:nvPr>
        </p:nvSpPr>
        <p:spPr>
          <a:xfrm>
            <a:off x="1174866" y="5045824"/>
            <a:ext cx="9842269" cy="1155471"/>
          </a:xfrm>
        </p:spPr>
        <p:txBody>
          <a:bodyPr vert="horz" lIns="91440" tIns="45720" rIns="91440" bIns="45720" rtlCol="0">
            <a:normAutofit/>
          </a:bodyPr>
          <a:lstStyle/>
          <a:p>
            <a:pPr marL="0" indent="0" algn="ctr">
              <a:buNone/>
            </a:pPr>
            <a:r>
              <a:rPr lang="en-US" kern="1200">
                <a:solidFill>
                  <a:schemeClr val="tx1"/>
                </a:solidFill>
                <a:latin typeface="+mn-lt"/>
                <a:ea typeface="+mn-ea"/>
                <a:cs typeface="+mn-cs"/>
              </a:rPr>
              <a:t>Wat is faciliterend en wat is intentioneel?  </a:t>
            </a:r>
            <a:r>
              <a:rPr lang="en-US"/>
              <a:t>Wat vind je van het filmpje. </a:t>
            </a:r>
            <a:r>
              <a:rPr lang="en-US" kern="1200">
                <a:solidFill>
                  <a:schemeClr val="tx1"/>
                </a:solidFill>
                <a:latin typeface="+mn-lt"/>
                <a:ea typeface="+mn-ea"/>
                <a:cs typeface="+mn-cs"/>
              </a:rPr>
              <a:t>Beschrijf dit kort en stuur door. (max. half A4)</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35480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4B0E15-37FB-0445-96F6-C329A9E9F067}"/>
              </a:ext>
            </a:extLst>
          </p:cNvPr>
          <p:cNvSpPr>
            <a:spLocks noGrp="1"/>
          </p:cNvSpPr>
          <p:nvPr>
            <p:ph type="title"/>
          </p:nvPr>
        </p:nvSpPr>
        <p:spPr>
          <a:xfrm>
            <a:off x="1115568" y="509521"/>
            <a:ext cx="10232136" cy="1014984"/>
          </a:xfrm>
        </p:spPr>
        <p:txBody>
          <a:bodyPr>
            <a:normAutofit/>
          </a:bodyPr>
          <a:lstStyle/>
          <a:p>
            <a:r>
              <a:rPr lang="nl-NL" dirty="0"/>
              <a:t>Wat gaan we doen vandaag?</a:t>
            </a:r>
          </a:p>
        </p:txBody>
      </p:sp>
      <p:sp>
        <p:nvSpPr>
          <p:cNvPr id="14" name="Rectangle 13">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47DC522D-711F-4F9E-B7BE-0984FBB24FD4}"/>
              </a:ext>
            </a:extLst>
          </p:cNvPr>
          <p:cNvGraphicFramePr>
            <a:graphicFrameLocks noGrp="1"/>
          </p:cNvGraphicFramePr>
          <p:nvPr>
            <p:ph idx="1"/>
            <p:extLst>
              <p:ext uri="{D42A27DB-BD31-4B8C-83A1-F6EECF244321}">
                <p14:modId xmlns:p14="http://schemas.microsoft.com/office/powerpoint/2010/main" val="1564173318"/>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17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50800" dist="38100" dir="5400000" algn="t"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44BE758F-D5AA-1B48-92AA-90627C3F9B32}"/>
              </a:ext>
            </a:extLst>
          </p:cNvPr>
          <p:cNvPicPr>
            <a:picLocks noGrp="1" noChangeAspect="1"/>
          </p:cNvPicPr>
          <p:nvPr>
            <p:ph idx="1"/>
          </p:nvPr>
        </p:nvPicPr>
        <p:blipFill rotWithShape="1">
          <a:blip r:embed="rId2"/>
          <a:srcRect l="1744" r="196" b="1"/>
          <a:stretch/>
        </p:blipFill>
        <p:spPr>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p:spPr>
      </p:pic>
    </p:spTree>
    <p:extLst>
      <p:ext uri="{BB962C8B-B14F-4D97-AF65-F5344CB8AC3E}">
        <p14:creationId xmlns:p14="http://schemas.microsoft.com/office/powerpoint/2010/main" val="26706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7E9C4-95C1-1B4F-83FA-B7D499F7F75F}"/>
              </a:ext>
            </a:extLst>
          </p:cNvPr>
          <p:cNvSpPr>
            <a:spLocks noGrp="1"/>
          </p:cNvSpPr>
          <p:nvPr>
            <p:ph type="title"/>
          </p:nvPr>
        </p:nvSpPr>
        <p:spPr/>
        <p:txBody>
          <a:bodyPr/>
          <a:lstStyle/>
          <a:p>
            <a:r>
              <a:rPr lang="nl-NL" dirty="0"/>
              <a:t>Opdracht vorige week</a:t>
            </a:r>
          </a:p>
        </p:txBody>
      </p:sp>
      <p:sp>
        <p:nvSpPr>
          <p:cNvPr id="3" name="Tijdelijke aanduiding voor inhoud 2">
            <a:extLst>
              <a:ext uri="{FF2B5EF4-FFF2-40B4-BE49-F238E27FC236}">
                <a16:creationId xmlns:a16="http://schemas.microsoft.com/office/drawing/2014/main" id="{0142E52C-2097-3B45-9A4F-1C4A5D12E9F5}"/>
              </a:ext>
            </a:extLst>
          </p:cNvPr>
          <p:cNvSpPr>
            <a:spLocks noGrp="1"/>
          </p:cNvSpPr>
          <p:nvPr>
            <p:ph idx="1"/>
          </p:nvPr>
        </p:nvSpPr>
        <p:spPr>
          <a:xfrm>
            <a:off x="629392" y="2268187"/>
            <a:ext cx="10654304" cy="3904013"/>
          </a:xfrm>
        </p:spPr>
        <p:txBody>
          <a:bodyPr>
            <a:normAutofit fontScale="40000" lnSpcReduction="20000"/>
          </a:bodyPr>
          <a:lstStyle/>
          <a:p>
            <a:pPr marL="0" indent="0">
              <a:buNone/>
            </a:pPr>
            <a:r>
              <a:rPr lang="nl-NL" dirty="0"/>
              <a:t>Visie op het gebied van huidige situatie (Coronacrisis)</a:t>
            </a:r>
            <a:endParaRPr lang="nl-NL" b="1" dirty="0"/>
          </a:p>
          <a:p>
            <a:r>
              <a:rPr lang="nl-NL" dirty="0"/>
              <a:t>- Ziekenhuizen zullen beter voorbereid zijn. Bijvoorbeeld de IC heeft een selectie A en selectie B, er breekt een crisis uit zoals de corona crisis is selectie A alleen voor die patiënten.</a:t>
            </a:r>
          </a:p>
          <a:p>
            <a:r>
              <a:rPr lang="nl-NL" dirty="0"/>
              <a:t>- Een speciale cursus voor als er een crisis zoals dit uitbreekt wat je het beste kunt doen.</a:t>
            </a:r>
          </a:p>
          <a:p>
            <a:r>
              <a:rPr lang="nl-NL" dirty="0"/>
              <a:t>-Een microchip in het lichaam die in een heel vroeg stadium of voor dat iemand ziek word de microchip analyseert en het kan voorkomen.</a:t>
            </a:r>
          </a:p>
          <a:p>
            <a:r>
              <a:rPr lang="nl-NL" dirty="0"/>
              <a:t>-Een speciale inenting tegen alle virussen zodat je niet meer ziek kunt worden door een virus.</a:t>
            </a:r>
          </a:p>
          <a:p>
            <a:r>
              <a:rPr lang="nl-NL" dirty="0"/>
              <a:t>-Betere hygiëne, in ziekenhuizen, supermarkten en andere winkels.</a:t>
            </a:r>
          </a:p>
          <a:p>
            <a:r>
              <a:rPr lang="nl-NL" dirty="0"/>
              <a:t>-Bepaalde producten (Mondkapjes, pakken tegen virussen) een reserve voorraad zodat er geen tekorten zijn.</a:t>
            </a:r>
          </a:p>
          <a:p>
            <a:r>
              <a:rPr lang="nl-NL" dirty="0"/>
              <a:t>-Geen contant geld meer, alleen maar pinnen of als je een supermarkt binnenloopt je telefoon scannen bij een apparaat je pakt je producten die worden automatisch gescand en als je de winkel uitloopt wordt het automatisch van je bankrekening gehaald. </a:t>
            </a:r>
          </a:p>
          <a:p>
            <a:r>
              <a:rPr lang="nl-NL" dirty="0"/>
              <a:t>-Als er in de stad een virus uitbreekt dat er een koepel over de stad gaat zodat er niemand in en uit kan.</a:t>
            </a:r>
          </a:p>
          <a:p>
            <a:r>
              <a:rPr lang="nl-NL" dirty="0"/>
              <a:t>-Iedereen altijd thuis werken (Als dat kan). Zo geen CO2 uitstoot, geen files meer en natuurlijk minder snel verspreiding van virussen.</a:t>
            </a:r>
          </a:p>
          <a:p>
            <a:r>
              <a:rPr lang="nl-NL" dirty="0"/>
              <a:t>-Bepaalde kleding die je beschermt tegen virussen</a:t>
            </a:r>
          </a:p>
          <a:p>
            <a:r>
              <a:rPr lang="nl-NL" dirty="0"/>
              <a:t>-Een onzichtbaar masker die je beschermt tegen virussen. </a:t>
            </a:r>
          </a:p>
          <a:p>
            <a:r>
              <a:rPr lang="nl-NL" dirty="0"/>
              <a:t> </a:t>
            </a:r>
          </a:p>
          <a:p>
            <a:endParaRPr lang="nl-NL" dirty="0"/>
          </a:p>
        </p:txBody>
      </p:sp>
    </p:spTree>
    <p:extLst>
      <p:ext uri="{BB962C8B-B14F-4D97-AF65-F5344CB8AC3E}">
        <p14:creationId xmlns:p14="http://schemas.microsoft.com/office/powerpoint/2010/main" val="156708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7764112" y="-10916"/>
            <a:ext cx="3220127" cy="1715106"/>
          </a:xfrm>
        </p:spPr>
        <p:txBody>
          <a:bodyPr vert="horz" lIns="91440" tIns="45720" rIns="91440" bIns="45720" rtlCol="0" anchor="b">
            <a:normAutofit/>
          </a:bodyPr>
          <a:lstStyle/>
          <a:p>
            <a:r>
              <a:rPr lang="en-US" sz="3600" dirty="0">
                <a:solidFill>
                  <a:srgbClr val="FFFFFF"/>
                </a:solidFill>
              </a:rPr>
              <a:t>Better life index</a:t>
            </a:r>
          </a:p>
        </p:txBody>
      </p:sp>
      <p:pic>
        <p:nvPicPr>
          <p:cNvPr id="2050" name="Picture 2" descr="Afbeeldingsresultaat voor better life index"/>
          <p:cNvPicPr>
            <a:picLocks noChangeAspect="1" noChangeArrowheads="1"/>
          </p:cNvPicPr>
          <p:nvPr/>
        </p:nvPicPr>
        <p:blipFill rotWithShape="1">
          <a:blip r:embed="rId2">
            <a:extLst>
              <a:ext uri="{28A0092B-C50C-407E-A947-70E740481C1C}">
                <a14:useLocalDpi xmlns:a14="http://schemas.microsoft.com/office/drawing/2010/main" val="0"/>
              </a:ext>
            </a:extLst>
          </a:blip>
          <a:srcRect t="7017" r="-2" b="3838"/>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7821033" y="1872958"/>
            <a:ext cx="3264916" cy="2660684"/>
          </a:xfrm>
          <a:prstGeom prst="rect">
            <a:avLst/>
          </a:prstGeom>
        </p:spPr>
        <p:txBody>
          <a:bodyPr vert="horz" lIns="91440" tIns="45720" rIns="91440" bIns="45720" rtlCol="0" anchor="t">
            <a:normAutofit fontScale="92500"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Met de better life index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wordt</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welvaart</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binnen</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landen</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weergegeven</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Belangrijk</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voor</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Lifestyle: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Health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Life satisfaction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Work-life balance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Welke</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ideeën</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richting</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2050</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FB7F2F1A-3FB2-C848-92F4-A2DC352EB8B9}"/>
              </a:ext>
            </a:extLst>
          </p:cNvPr>
          <p:cNvSpPr/>
          <p:nvPr/>
        </p:nvSpPr>
        <p:spPr>
          <a:xfrm>
            <a:off x="8226809" y="4704255"/>
            <a:ext cx="94859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Webiste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62CD9857-5C93-404B-ACFA-BC017441E8AE}"/>
              </a:ext>
            </a:extLst>
          </p:cNvPr>
          <p:cNvSpPr/>
          <p:nvPr/>
        </p:nvSpPr>
        <p:spPr>
          <a:xfrm>
            <a:off x="7606736" y="5204020"/>
            <a:ext cx="3781163" cy="646331"/>
          </a:xfrm>
          <a:prstGeom prst="rect">
            <a:avLst/>
          </a:prstGeom>
        </p:spPr>
        <p:txBody>
          <a:bodyPr wrap="none">
            <a:spAutoFit/>
          </a:bodyPr>
          <a:lstStyle/>
          <a:p>
            <a:r>
              <a:rPr lang="nl-NL" dirty="0">
                <a:hlinkClick r:id="rId4"/>
              </a:rPr>
              <a:t>http://www.oecd.org/coronavirus/en/</a:t>
            </a:r>
            <a:endParaRPr lang="nl-NL" dirty="0"/>
          </a:p>
          <a:p>
            <a:endParaRPr lang="nl-NL" dirty="0"/>
          </a:p>
        </p:txBody>
      </p:sp>
    </p:spTree>
    <p:extLst>
      <p:ext uri="{BB962C8B-B14F-4D97-AF65-F5344CB8AC3E}">
        <p14:creationId xmlns:p14="http://schemas.microsoft.com/office/powerpoint/2010/main" val="13741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E94D8D-BC47-413E-91AB-A2FCCE172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28DE65-86A8-D649-BE0A-649FBF3B84F9}"/>
              </a:ext>
            </a:extLst>
          </p:cNvPr>
          <p:cNvSpPr>
            <a:spLocks noGrp="1"/>
          </p:cNvSpPr>
          <p:nvPr>
            <p:ph type="title"/>
          </p:nvPr>
        </p:nvSpPr>
        <p:spPr>
          <a:xfrm>
            <a:off x="838200" y="4271749"/>
            <a:ext cx="10515600" cy="1092050"/>
          </a:xfrm>
        </p:spPr>
        <p:txBody>
          <a:bodyPr vert="horz" lIns="91440" tIns="45720" rIns="91440" bIns="45720" rtlCol="0" anchor="b">
            <a:normAutofit/>
          </a:bodyPr>
          <a:lstStyle/>
          <a:p>
            <a:pPr algn="ctr"/>
            <a:r>
              <a:rPr lang="en-US" sz="5200"/>
              <a:t>Risico-inventarisatie en evaluatie</a:t>
            </a:r>
          </a:p>
        </p:txBody>
      </p:sp>
      <p:sp useBgFill="1">
        <p:nvSpPr>
          <p:cNvPr id="15" name="Rectangle 14">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41771"/>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257DD939-CECF-9E45-8471-20C3AA09BE85}"/>
              </a:ext>
            </a:extLst>
          </p:cNvPr>
          <p:cNvPicPr>
            <a:picLocks noGrp="1" noChangeAspect="1"/>
          </p:cNvPicPr>
          <p:nvPr>
            <p:ph idx="1"/>
          </p:nvPr>
        </p:nvPicPr>
        <p:blipFill>
          <a:blip r:embed="rId2"/>
          <a:stretch>
            <a:fillRect/>
          </a:stretch>
        </p:blipFill>
        <p:spPr>
          <a:xfrm>
            <a:off x="1184237" y="286602"/>
            <a:ext cx="9823523" cy="3879879"/>
          </a:xfrm>
          <a:prstGeom prst="rect">
            <a:avLst/>
          </a:prstGeom>
        </p:spPr>
      </p:pic>
      <p:sp>
        <p:nvSpPr>
          <p:cNvPr id="17" name="Rectangle 16">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05709"/>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80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13D1A4-EAE1-3743-8FDC-05337AD8F0A4}"/>
              </a:ext>
            </a:extLst>
          </p:cNvPr>
          <p:cNvSpPr>
            <a:spLocks noGrp="1"/>
          </p:cNvSpPr>
          <p:nvPr>
            <p:ph type="title"/>
          </p:nvPr>
        </p:nvSpPr>
        <p:spPr>
          <a:xfrm>
            <a:off x="612648" y="1078992"/>
            <a:ext cx="6268770" cy="1536192"/>
          </a:xfrm>
        </p:spPr>
        <p:txBody>
          <a:bodyPr anchor="b">
            <a:normAutofit/>
          </a:bodyPr>
          <a:lstStyle/>
          <a:p>
            <a:r>
              <a:rPr lang="nl-NL" sz="5200" dirty="0"/>
              <a:t>Rol leefstijl naar de toekomst.</a:t>
            </a: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C3053783-C79D-634D-A5DB-09AB76DC999C}"/>
              </a:ext>
            </a:extLst>
          </p:cNvPr>
          <p:cNvSpPr>
            <a:spLocks noGrp="1"/>
          </p:cNvSpPr>
          <p:nvPr>
            <p:ph idx="1"/>
          </p:nvPr>
        </p:nvSpPr>
        <p:spPr>
          <a:xfrm>
            <a:off x="612648" y="3355848"/>
            <a:ext cx="6268770" cy="2825496"/>
          </a:xfrm>
        </p:spPr>
        <p:txBody>
          <a:bodyPr>
            <a:normAutofit/>
          </a:bodyPr>
          <a:lstStyle/>
          <a:p>
            <a:r>
              <a:rPr lang="nl-NL" sz="1800">
                <a:hlinkClick r:id="rId2"/>
              </a:rPr>
              <a:t>https://youtu.be/CHAnzhRZFZ0</a:t>
            </a:r>
            <a:endParaRPr lang="nl-NL" sz="1800"/>
          </a:p>
          <a:p>
            <a:endParaRPr lang="nl-NL" sz="1800"/>
          </a:p>
        </p:txBody>
      </p:sp>
      <p:pic>
        <p:nvPicPr>
          <p:cNvPr id="7" name="Graphic 6">
            <a:extLst>
              <a:ext uri="{FF2B5EF4-FFF2-40B4-BE49-F238E27FC236}">
                <a16:creationId xmlns:a16="http://schemas.microsoft.com/office/drawing/2014/main" id="{67ED7C4D-3F6C-49B6-BF41-D89A597659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4066" y="1272395"/>
            <a:ext cx="4237686" cy="4237686"/>
          </a:xfrm>
          <a:prstGeom prst="rect">
            <a:avLst/>
          </a:prstGeom>
        </p:spPr>
      </p:pic>
    </p:spTree>
    <p:extLst>
      <p:ext uri="{BB962C8B-B14F-4D97-AF65-F5344CB8AC3E}">
        <p14:creationId xmlns:p14="http://schemas.microsoft.com/office/powerpoint/2010/main" val="233851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6F519E5B-D061-ED46-A38D-DC2EA885A357}"/>
              </a:ext>
            </a:extLst>
          </p:cNvPr>
          <p:cNvGraphicFramePr>
            <a:graphicFrameLocks noGrp="1"/>
          </p:cNvGraphicFramePr>
          <p:nvPr>
            <p:extLst>
              <p:ext uri="{D42A27DB-BD31-4B8C-83A1-F6EECF244321}">
                <p14:modId xmlns:p14="http://schemas.microsoft.com/office/powerpoint/2010/main" val="1221983542"/>
              </p:ext>
            </p:extLst>
          </p:nvPr>
        </p:nvGraphicFramePr>
        <p:xfrm>
          <a:off x="1365662" y="242600"/>
          <a:ext cx="9262753" cy="6372800"/>
        </p:xfrm>
        <a:graphic>
          <a:graphicData uri="http://schemas.openxmlformats.org/drawingml/2006/table">
            <a:tbl>
              <a:tblPr firstRow="1" firstCol="1" bandRow="1">
                <a:tableStyleId>{5C22544A-7EE6-4342-B048-85BDC9FD1C3A}</a:tableStyleId>
              </a:tblPr>
              <a:tblGrid>
                <a:gridCol w="2378800">
                  <a:extLst>
                    <a:ext uri="{9D8B030D-6E8A-4147-A177-3AD203B41FA5}">
                      <a16:colId xmlns:a16="http://schemas.microsoft.com/office/drawing/2014/main" val="1732494303"/>
                    </a:ext>
                  </a:extLst>
                </a:gridCol>
                <a:gridCol w="6883953">
                  <a:extLst>
                    <a:ext uri="{9D8B030D-6E8A-4147-A177-3AD203B41FA5}">
                      <a16:colId xmlns:a16="http://schemas.microsoft.com/office/drawing/2014/main" val="3632511591"/>
                    </a:ext>
                  </a:extLst>
                </a:gridCol>
              </a:tblGrid>
              <a:tr h="194166">
                <a:tc gridSpan="2">
                  <a:txBody>
                    <a:bodyPr/>
                    <a:lstStyle/>
                    <a:p>
                      <a:pPr algn="ctr">
                        <a:spcAft>
                          <a:spcPts val="0"/>
                        </a:spcAft>
                        <a:tabLst>
                          <a:tab pos="180340" algn="l"/>
                        </a:tabLst>
                      </a:pPr>
                      <a:r>
                        <a:rPr lang="nl-NL" sz="1000" dirty="0">
                          <a:effectLst/>
                        </a:rPr>
                        <a:t>Begrippen Lifestyle</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nchor="ctr"/>
                </a:tc>
                <a:tc hMerge="1">
                  <a:txBody>
                    <a:bodyPr/>
                    <a:lstStyle/>
                    <a:p>
                      <a:endParaRPr lang="nl-NL"/>
                    </a:p>
                  </a:txBody>
                  <a:tcPr/>
                </a:tc>
                <a:extLst>
                  <a:ext uri="{0D108BD9-81ED-4DB2-BD59-A6C34878D82A}">
                    <a16:rowId xmlns:a16="http://schemas.microsoft.com/office/drawing/2014/main" val="1647938680"/>
                  </a:ext>
                </a:extLst>
              </a:tr>
              <a:tr h="194166">
                <a:tc>
                  <a:txBody>
                    <a:bodyPr/>
                    <a:lstStyle/>
                    <a:p>
                      <a:pPr algn="ctr">
                        <a:spcAft>
                          <a:spcPts val="0"/>
                        </a:spcAft>
                        <a:tabLst>
                          <a:tab pos="180340" algn="l"/>
                        </a:tabLst>
                      </a:pPr>
                      <a:r>
                        <a:rPr lang="nl-NL" sz="1000" dirty="0">
                          <a:effectLst/>
                        </a:rPr>
                        <a:t>Begrip</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nchor="ctr"/>
                </a:tc>
                <a:tc>
                  <a:txBody>
                    <a:bodyPr/>
                    <a:lstStyle/>
                    <a:p>
                      <a:pPr algn="ctr">
                        <a:spcAft>
                          <a:spcPts val="0"/>
                        </a:spcAft>
                        <a:tabLst>
                          <a:tab pos="180340" algn="l"/>
                        </a:tabLst>
                      </a:pPr>
                      <a:r>
                        <a:rPr lang="nl-NL" sz="1000">
                          <a:effectLst/>
                        </a:rPr>
                        <a:t>Toelichting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nchor="ctr"/>
                </a:tc>
                <a:extLst>
                  <a:ext uri="{0D108BD9-81ED-4DB2-BD59-A6C34878D82A}">
                    <a16:rowId xmlns:a16="http://schemas.microsoft.com/office/drawing/2014/main" val="2299060565"/>
                  </a:ext>
                </a:extLst>
              </a:tr>
              <a:tr h="961181">
                <a:tc>
                  <a:txBody>
                    <a:bodyPr/>
                    <a:lstStyle/>
                    <a:p>
                      <a:pPr>
                        <a:spcAft>
                          <a:spcPts val="0"/>
                        </a:spcAft>
                      </a:pPr>
                      <a:r>
                        <a:rPr lang="nl-NL" sz="1000" dirty="0">
                          <a:effectLst/>
                        </a:rPr>
                        <a:t>Thema’s Lifestyle in de toekomst</a:t>
                      </a:r>
                    </a:p>
                    <a:p>
                      <a:pPr>
                        <a:spcAft>
                          <a:spcPts val="0"/>
                        </a:spcAft>
                      </a:pPr>
                      <a:r>
                        <a:rPr lang="nl-NL" sz="1000" dirty="0">
                          <a:effectLst/>
                        </a:rPr>
                        <a:t>Uitdagingen op het gebied van gezondheid </a:t>
                      </a:r>
                    </a:p>
                    <a:p>
                      <a:pPr>
                        <a:spcBef>
                          <a:spcPts val="200"/>
                        </a:spcBef>
                        <a:spcAft>
                          <a:spcPts val="200"/>
                        </a:spcAft>
                        <a:tabLst>
                          <a:tab pos="180340" algn="l"/>
                        </a:tabLst>
                      </a:pPr>
                      <a:r>
                        <a:rPr lang="nl-NL" sz="1000" dirty="0">
                          <a:effectLst/>
                        </a:rPr>
                        <a:t>Gezondheidszorg en medicijnen in de toekomst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a:effectLst/>
                        </a:rPr>
                        <a:t>Je kunt aangeven welke uitdagingen op het gebied van gezondheid(zorg) er zijn. </a:t>
                      </a:r>
                    </a:p>
                    <a:p>
                      <a:pPr>
                        <a:spcAft>
                          <a:spcPts val="0"/>
                        </a:spcAft>
                      </a:pPr>
                      <a:r>
                        <a:rPr lang="nl-NL" sz="1000">
                          <a:effectLst/>
                        </a:rPr>
                        <a:t>Je kunt het belang van technologie en gezondheidszorg nu en in de toekomst uitleggen. </a:t>
                      </a:r>
                    </a:p>
                    <a:p>
                      <a:pPr>
                        <a:spcBef>
                          <a:spcPts val="200"/>
                        </a:spcBef>
                        <a:spcAft>
                          <a:spcPts val="200"/>
                        </a:spcAft>
                        <a:tabLst>
                          <a:tab pos="180340" algn="l"/>
                        </a:tabLst>
                      </a:pPr>
                      <a:r>
                        <a:rPr lang="nl-NL" sz="1000">
                          <a:effectLst/>
                        </a:rPr>
                        <a:t>Je kunt uitleggen wat gepersonaliseerde medicijnen zijn.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2560612568"/>
                  </a:ext>
                </a:extLst>
              </a:tr>
              <a:tr h="623469">
                <a:tc>
                  <a:txBody>
                    <a:bodyPr/>
                    <a:lstStyle/>
                    <a:p>
                      <a:pPr>
                        <a:spcAft>
                          <a:spcPts val="0"/>
                        </a:spcAft>
                      </a:pPr>
                      <a:r>
                        <a:rPr lang="en-US" sz="1000" dirty="0">
                          <a:effectLst/>
                        </a:rPr>
                        <a:t>Global development goals </a:t>
                      </a:r>
                      <a:r>
                        <a:rPr lang="en-US" sz="1000" dirty="0" err="1">
                          <a:effectLst/>
                        </a:rPr>
                        <a:t>binnen</a:t>
                      </a:r>
                      <a:r>
                        <a:rPr lang="en-US" sz="1000" dirty="0">
                          <a:effectLst/>
                        </a:rPr>
                        <a:t> Lifestyle</a:t>
                      </a:r>
                      <a:endParaRPr lang="nl-NL" sz="1000" dirty="0">
                        <a:effectLst/>
                      </a:endParaRPr>
                    </a:p>
                    <a:p>
                      <a:pPr>
                        <a:spcAft>
                          <a:spcPts val="0"/>
                        </a:spcAft>
                      </a:pPr>
                      <a:r>
                        <a:rPr lang="en-US" sz="1000" dirty="0" err="1">
                          <a:effectLst/>
                        </a:rPr>
                        <a:t>Introductie</a:t>
                      </a:r>
                      <a:r>
                        <a:rPr lang="en-US" sz="1000" dirty="0">
                          <a:effectLst/>
                        </a:rPr>
                        <a:t> LA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a:effectLst/>
                        </a:rPr>
                        <a:t>Je kunt uitleggen wat de sustainable development goals zijn. Je kunt de relatie tussen de sustainable development goals en Lifestyle uitleggen. </a:t>
                      </a:r>
                    </a:p>
                    <a:p>
                      <a:pPr>
                        <a:spcAft>
                          <a:spcPts val="0"/>
                        </a:spcAft>
                      </a:pPr>
                      <a:r>
                        <a:rPr lang="nl-NL" sz="1000">
                          <a:effectLst/>
                        </a:rPr>
                        <a:t>Je kunt uitleggen wat de ‘better life index’ is en hoe deze in de toekomst een vervanger kan zijn van het BNP.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337265307"/>
                  </a:ext>
                </a:extLst>
              </a:tr>
              <a:tr h="467602">
                <a:tc>
                  <a:txBody>
                    <a:bodyPr/>
                    <a:lstStyle/>
                    <a:p>
                      <a:pPr>
                        <a:spcBef>
                          <a:spcPts val="200"/>
                        </a:spcBef>
                        <a:spcAft>
                          <a:spcPts val="200"/>
                        </a:spcAft>
                        <a:tabLst>
                          <a:tab pos="180340" algn="l"/>
                        </a:tabLst>
                      </a:pPr>
                      <a:r>
                        <a:rPr lang="nl-NL" sz="1000">
                          <a:effectLst/>
                        </a:rPr>
                        <a:t>Voedingsleer in de praktijk</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Korte terugblik op lesstof uit eerdere leerjarenschijf van vijf, koolhydraten, eiwitten, vetten. Vitamines en mineralen. Je kunt een relatie leggen naar producten en weet hoe je met een beperkt budget kunt koken.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189081029"/>
                  </a:ext>
                </a:extLst>
              </a:tr>
              <a:tr h="779336">
                <a:tc>
                  <a:txBody>
                    <a:bodyPr/>
                    <a:lstStyle/>
                    <a:p>
                      <a:pPr>
                        <a:spcBef>
                          <a:spcPts val="200"/>
                        </a:spcBef>
                        <a:spcAft>
                          <a:spcPts val="200"/>
                        </a:spcAft>
                        <a:tabLst>
                          <a:tab pos="180340" algn="l"/>
                        </a:tabLst>
                      </a:pPr>
                      <a:r>
                        <a:rPr lang="nl-NL" sz="1000">
                          <a:effectLst/>
                        </a:rPr>
                        <a:t>Gezondheid in steden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kunt aangeven hoe de omgeving van invloed is op de gezondheid. </a:t>
                      </a:r>
                    </a:p>
                    <a:p>
                      <a:pPr>
                        <a:spcAft>
                          <a:spcPts val="0"/>
                        </a:spcAft>
                      </a:pPr>
                      <a:r>
                        <a:rPr lang="nl-NL" sz="1000" dirty="0">
                          <a:effectLst/>
                        </a:rPr>
                        <a:t>Je kunt de relatie tussen luchtkwaliteit en gezondheid uitleggen. Je kunt de rol van fijnstof hierin uitleggen.</a:t>
                      </a:r>
                    </a:p>
                    <a:p>
                      <a:pPr>
                        <a:spcAft>
                          <a:spcPts val="0"/>
                        </a:spcAft>
                      </a:pPr>
                      <a:r>
                        <a:rPr lang="nl-NL" sz="1000" dirty="0">
                          <a:effectLst/>
                        </a:rPr>
                        <a:t>Je kunt de term ‘gebouwenziekte’ uitleggen en verschillende oorzaken hiervan benoemen. </a:t>
                      </a:r>
                    </a:p>
                    <a:p>
                      <a:pPr>
                        <a:spcAft>
                          <a:spcPts val="0"/>
                        </a:spcAft>
                      </a:pPr>
                      <a:r>
                        <a:rPr lang="nl-NL" sz="1000" dirty="0">
                          <a:effectLst/>
                        </a:rPr>
                        <a:t>Je kunt het effect van planten/groen op de omgeving en gezondheid benoemen.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818054770"/>
                  </a:ext>
                </a:extLst>
              </a:tr>
              <a:tr h="1402805">
                <a:tc>
                  <a:txBody>
                    <a:bodyPr/>
                    <a:lstStyle/>
                    <a:p>
                      <a:pPr>
                        <a:spcBef>
                          <a:spcPts val="200"/>
                        </a:spcBef>
                        <a:spcAft>
                          <a:spcPts val="200"/>
                        </a:spcAft>
                        <a:tabLst>
                          <a:tab pos="180340" algn="l"/>
                        </a:tabLst>
                      </a:pPr>
                      <a:r>
                        <a:rPr lang="nl-NL" sz="1000">
                          <a:effectLst/>
                        </a:rPr>
                        <a:t>Bewegen en fysieke gezondheid in de toekomst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kunt het verschil voor en na de 19</a:t>
                      </a:r>
                      <a:r>
                        <a:rPr lang="nl-NL" sz="1000" baseline="30000" dirty="0">
                          <a:effectLst/>
                        </a:rPr>
                        <a:t>e</a:t>
                      </a:r>
                      <a:r>
                        <a:rPr lang="nl-NL" sz="1000" dirty="0">
                          <a:effectLst/>
                        </a:rPr>
                        <a:t> eeuw kunnen benomen betreft vitaliteit, ziekte en genezing.</a:t>
                      </a:r>
                    </a:p>
                    <a:p>
                      <a:pPr>
                        <a:spcAft>
                          <a:spcPts val="0"/>
                        </a:spcAft>
                      </a:pPr>
                      <a:r>
                        <a:rPr lang="nl-NL" sz="1000" dirty="0">
                          <a:effectLst/>
                        </a:rPr>
                        <a:t>Je kunt de gezondheidsadviezen uit de periode vóór 1800 kunnen benoemen.</a:t>
                      </a:r>
                    </a:p>
                    <a:p>
                      <a:pPr>
                        <a:spcAft>
                          <a:spcPts val="0"/>
                        </a:spcAft>
                      </a:pPr>
                      <a:r>
                        <a:rPr lang="nl-NL" sz="1000" dirty="0">
                          <a:effectLst/>
                        </a:rPr>
                        <a:t>Je kunt de begrippen:</a:t>
                      </a:r>
                    </a:p>
                    <a:p>
                      <a:pPr>
                        <a:spcAft>
                          <a:spcPts val="0"/>
                        </a:spcAft>
                      </a:pPr>
                      <a:r>
                        <a:rPr lang="nl-NL" sz="1000" dirty="0">
                          <a:effectLst/>
                        </a:rPr>
                        <a:t>preventie, </a:t>
                      </a:r>
                      <a:r>
                        <a:rPr lang="nl-NL" sz="1000" dirty="0" err="1">
                          <a:effectLst/>
                        </a:rPr>
                        <a:t>healthy</a:t>
                      </a:r>
                      <a:r>
                        <a:rPr lang="nl-NL" sz="1000" dirty="0">
                          <a:effectLst/>
                        </a:rPr>
                        <a:t> </a:t>
                      </a:r>
                      <a:r>
                        <a:rPr lang="nl-NL" sz="1000" dirty="0" err="1">
                          <a:effectLst/>
                        </a:rPr>
                        <a:t>aging</a:t>
                      </a:r>
                      <a:r>
                        <a:rPr lang="nl-NL" sz="1000" dirty="0">
                          <a:effectLst/>
                        </a:rPr>
                        <a:t> en vergrijzing uitleggen.</a:t>
                      </a:r>
                    </a:p>
                    <a:p>
                      <a:pPr>
                        <a:spcAft>
                          <a:spcPts val="0"/>
                        </a:spcAft>
                      </a:pPr>
                      <a:r>
                        <a:rPr lang="nl-NL" sz="1000" dirty="0">
                          <a:effectLst/>
                        </a:rPr>
                        <a:t>Je weet waarom beweging en fysieke gezondheid belangrijk is.</a:t>
                      </a:r>
                    </a:p>
                    <a:p>
                      <a:pPr>
                        <a:spcAft>
                          <a:spcPts val="0"/>
                        </a:spcAft>
                      </a:pPr>
                      <a:r>
                        <a:rPr lang="nl-NL" sz="1000" dirty="0">
                          <a:effectLst/>
                        </a:rPr>
                        <a:t>Je weet wat de afkorting NNGB betekent en de normen voor volwassenen, kinderen en ouderen.</a:t>
                      </a:r>
                    </a:p>
                    <a:p>
                      <a:pPr>
                        <a:spcAft>
                          <a:spcPts val="0"/>
                        </a:spcAft>
                      </a:pPr>
                      <a:r>
                        <a:rPr lang="nl-NL" sz="1000" dirty="0">
                          <a:effectLst/>
                        </a:rPr>
                        <a:t>Je kent de positieve effecten van sporten en bewegen.</a:t>
                      </a:r>
                    </a:p>
                    <a:p>
                      <a:pPr>
                        <a:spcAft>
                          <a:spcPts val="0"/>
                        </a:spcAft>
                      </a:pPr>
                      <a:r>
                        <a:rPr lang="nl-NL" sz="1000" dirty="0">
                          <a:effectLst/>
                        </a:rPr>
                        <a:t>Je weet wat de meest voorkomende ziektes zijn door inactiviteit.</a:t>
                      </a:r>
                    </a:p>
                    <a:p>
                      <a:pPr>
                        <a:spcAft>
                          <a:spcPts val="0"/>
                        </a:spcAft>
                      </a:pPr>
                      <a:r>
                        <a:rPr lang="nl-NL" sz="1000" dirty="0">
                          <a:effectLst/>
                        </a:rPr>
                        <a:t>Je weet wat beweging/ sporten kan doen met je mentale gezondheid.</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3079004584"/>
                  </a:ext>
                </a:extLst>
              </a:tr>
              <a:tr h="1091071">
                <a:tc>
                  <a:txBody>
                    <a:bodyPr/>
                    <a:lstStyle/>
                    <a:p>
                      <a:pPr>
                        <a:spcBef>
                          <a:spcPts val="200"/>
                        </a:spcBef>
                        <a:spcAft>
                          <a:spcPts val="200"/>
                        </a:spcAft>
                        <a:tabLst>
                          <a:tab pos="180340" algn="l"/>
                        </a:tabLst>
                      </a:pPr>
                      <a:r>
                        <a:rPr lang="nl-NL" sz="1000">
                          <a:effectLst/>
                        </a:rPr>
                        <a:t>Voedsel in de toekomst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kent de verschillen in eten en drinken van vroeger en nu:</a:t>
                      </a:r>
                    </a:p>
                    <a:p>
                      <a:pPr marL="342900" lvl="0" indent="-342900">
                        <a:spcAft>
                          <a:spcPts val="0"/>
                        </a:spcAft>
                        <a:buFont typeface="Arial" panose="020B0604020202020204" pitchFamily="34" charset="0"/>
                        <a:buChar char="-"/>
                      </a:pPr>
                      <a:r>
                        <a:rPr lang="nl-NL" sz="1000" dirty="0">
                          <a:effectLst/>
                        </a:rPr>
                        <a:t>Prehistorie</a:t>
                      </a:r>
                    </a:p>
                    <a:p>
                      <a:pPr marL="342900" lvl="0" indent="-342900">
                        <a:spcAft>
                          <a:spcPts val="0"/>
                        </a:spcAft>
                        <a:buFont typeface="Arial" panose="020B0604020202020204" pitchFamily="34" charset="0"/>
                        <a:buChar char="-"/>
                      </a:pPr>
                      <a:r>
                        <a:rPr lang="nl-NL" sz="1000" dirty="0">
                          <a:effectLst/>
                        </a:rPr>
                        <a:t>Tijdens de 2e wereldoorlog</a:t>
                      </a:r>
                    </a:p>
                    <a:p>
                      <a:pPr marL="342900" lvl="0" indent="-342900">
                        <a:spcAft>
                          <a:spcPts val="0"/>
                        </a:spcAft>
                        <a:buFont typeface="Arial" panose="020B0604020202020204" pitchFamily="34" charset="0"/>
                        <a:buChar char="-"/>
                      </a:pPr>
                      <a:r>
                        <a:rPr lang="nl-NL" sz="1000" dirty="0">
                          <a:effectLst/>
                        </a:rPr>
                        <a:t>Jaren 70 en 80</a:t>
                      </a:r>
                    </a:p>
                    <a:p>
                      <a:pPr marL="342900" lvl="0" indent="-342900">
                        <a:spcAft>
                          <a:spcPts val="0"/>
                        </a:spcAft>
                        <a:buFont typeface="Arial" panose="020B0604020202020204" pitchFamily="34" charset="0"/>
                        <a:buChar char="-"/>
                      </a:pPr>
                      <a:r>
                        <a:rPr lang="nl-NL" sz="1000" dirty="0">
                          <a:effectLst/>
                        </a:rPr>
                        <a:t>Jaren 90 en 00’s</a:t>
                      </a:r>
                    </a:p>
                    <a:p>
                      <a:pPr>
                        <a:spcAft>
                          <a:spcPts val="0"/>
                        </a:spcAft>
                      </a:pPr>
                      <a:r>
                        <a:rPr lang="nl-NL" sz="1000" dirty="0">
                          <a:effectLst/>
                        </a:rPr>
                        <a:t>Je weet wat er in de schijf van 5 staat.</a:t>
                      </a:r>
                    </a:p>
                    <a:p>
                      <a:pPr>
                        <a:spcAft>
                          <a:spcPts val="0"/>
                        </a:spcAft>
                      </a:pPr>
                      <a:r>
                        <a:rPr lang="nl-NL" sz="1000" dirty="0">
                          <a:effectLst/>
                        </a:rPr>
                        <a:t>Je weet wat het Nationaal Preventieakkoord is en de maatregelen tegen overgewicht en obesitas.</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087605227"/>
                  </a:ext>
                </a:extLst>
              </a:tr>
              <a:tr h="659004">
                <a:tc>
                  <a:txBody>
                    <a:bodyPr/>
                    <a:lstStyle/>
                    <a:p>
                      <a:pPr>
                        <a:spcBef>
                          <a:spcPts val="200"/>
                        </a:spcBef>
                        <a:spcAft>
                          <a:spcPts val="200"/>
                        </a:spcAft>
                        <a:tabLst>
                          <a:tab pos="180340" algn="l"/>
                        </a:tabLst>
                      </a:pPr>
                      <a:r>
                        <a:rPr lang="nl-NL" sz="1000">
                          <a:effectLst/>
                        </a:rPr>
                        <a:t>Voedsel in de toekomst vervolg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kunt alle aandoeningen benoemen die bij overgewicht een grotere kans hebben om te ontstaan.</a:t>
                      </a:r>
                    </a:p>
                    <a:p>
                      <a:pPr>
                        <a:spcAft>
                          <a:spcPts val="0"/>
                        </a:spcAft>
                      </a:pPr>
                      <a:r>
                        <a:rPr lang="nl-NL" sz="1000" dirty="0">
                          <a:effectLst/>
                        </a:rPr>
                        <a:t>Je kunt benoemen wat we volgens de artikelen eten en drinken in 2050 en voorbeelden kunnen noemen</a:t>
                      </a:r>
                    </a:p>
                    <a:p>
                      <a:pPr>
                        <a:spcBef>
                          <a:spcPts val="200"/>
                        </a:spcBef>
                        <a:spcAft>
                          <a:spcPts val="200"/>
                        </a:spcAft>
                        <a:tabLst>
                          <a:tab pos="180340" algn="l"/>
                        </a:tabLst>
                      </a:pPr>
                      <a:r>
                        <a:rPr lang="nl-NL" sz="1000" dirty="0">
                          <a:effectLst/>
                        </a:rPr>
                        <a:t>Je moet weten wat we minder moeten gaan eten voor onze gezondheid.</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4154494523"/>
                  </a:ext>
                </a:extLst>
              </a:tr>
            </a:tbl>
          </a:graphicData>
        </a:graphic>
      </p:graphicFrame>
    </p:spTree>
    <p:extLst>
      <p:ext uri="{BB962C8B-B14F-4D97-AF65-F5344CB8AC3E}">
        <p14:creationId xmlns:p14="http://schemas.microsoft.com/office/powerpoint/2010/main" val="416665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7BE21-BE64-D54C-A35B-184BD9656A24}"/>
              </a:ext>
            </a:extLst>
          </p:cNvPr>
          <p:cNvSpPr>
            <a:spLocks noGrp="1"/>
          </p:cNvSpPr>
          <p:nvPr>
            <p:ph type="title"/>
          </p:nvPr>
        </p:nvSpPr>
        <p:spPr/>
        <p:txBody>
          <a:bodyPr/>
          <a:lstStyle/>
          <a:p>
            <a:r>
              <a:rPr lang="nl-NL" dirty="0"/>
              <a:t>Gezondheidsvoorlichting</a:t>
            </a:r>
          </a:p>
        </p:txBody>
      </p:sp>
      <p:sp>
        <p:nvSpPr>
          <p:cNvPr id="3" name="Tijdelijke aanduiding voor inhoud 2">
            <a:extLst>
              <a:ext uri="{FF2B5EF4-FFF2-40B4-BE49-F238E27FC236}">
                <a16:creationId xmlns:a16="http://schemas.microsoft.com/office/drawing/2014/main" id="{D3547C66-227B-D148-B59C-9096602E2019}"/>
              </a:ext>
            </a:extLst>
          </p:cNvPr>
          <p:cNvSpPr>
            <a:spLocks noGrp="1"/>
          </p:cNvSpPr>
          <p:nvPr>
            <p:ph idx="1"/>
          </p:nvPr>
        </p:nvSpPr>
        <p:spPr/>
        <p:txBody>
          <a:bodyPr/>
          <a:lstStyle/>
          <a:p>
            <a:r>
              <a:rPr lang="nl-NL" dirty="0"/>
              <a:t>Hulpmiddel event, systematische aanpak</a:t>
            </a:r>
          </a:p>
          <a:p>
            <a:r>
              <a:rPr lang="nl-NL" dirty="0">
                <a:hlinkClick r:id="rId2"/>
              </a:rPr>
              <a:t>https://youtu.be/VxMiFeY6X1I</a:t>
            </a:r>
            <a:endParaRPr lang="nl-NL" dirty="0"/>
          </a:p>
          <a:p>
            <a:endParaRPr lang="nl-NL" dirty="0"/>
          </a:p>
        </p:txBody>
      </p:sp>
    </p:spTree>
    <p:extLst>
      <p:ext uri="{BB962C8B-B14F-4D97-AF65-F5344CB8AC3E}">
        <p14:creationId xmlns:p14="http://schemas.microsoft.com/office/powerpoint/2010/main" val="694851010"/>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412E24"/>
      </a:dk2>
      <a:lt2>
        <a:srgbClr val="E8E2E2"/>
      </a:lt2>
      <a:accent1>
        <a:srgbClr val="14B2B5"/>
      </a:accent1>
      <a:accent2>
        <a:srgbClr val="20B579"/>
      </a:accent2>
      <a:accent3>
        <a:srgbClr val="2995E7"/>
      </a:accent3>
      <a:accent4>
        <a:srgbClr val="D5173A"/>
      </a:accent4>
      <a:accent5>
        <a:srgbClr val="E75529"/>
      </a:accent5>
      <a:accent6>
        <a:srgbClr val="D59217"/>
      </a:accent6>
      <a:hlink>
        <a:srgbClr val="C75857"/>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919</Words>
  <Application>Microsoft Macintosh PowerPoint</Application>
  <PresentationFormat>Breedbeeld</PresentationFormat>
  <Paragraphs>94</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Arial</vt:lpstr>
      <vt:lpstr>Avenir Next LT Pro</vt:lpstr>
      <vt:lpstr>Calibri</vt:lpstr>
      <vt:lpstr>Calibri Light</vt:lpstr>
      <vt:lpstr>AccentBoxVTI</vt:lpstr>
      <vt:lpstr>Kantoorthema</vt:lpstr>
      <vt:lpstr>Huidige uitdagingen doortrekken toekomst en begrippenlijst</vt:lpstr>
      <vt:lpstr>Wat gaan we doen vandaag?</vt:lpstr>
      <vt:lpstr>PowerPoint-presentatie</vt:lpstr>
      <vt:lpstr>Opdracht vorige week</vt:lpstr>
      <vt:lpstr>Better life index</vt:lpstr>
      <vt:lpstr>Risico-inventarisatie en evaluatie</vt:lpstr>
      <vt:lpstr>Rol leefstijl naar de toekomst.</vt:lpstr>
      <vt:lpstr>PowerPoint-presentatie</vt:lpstr>
      <vt:lpstr>Gezondheidsvoorlichting</vt:lpstr>
      <vt:lpstr>Grondvormen van gezondheidsvoorlichting</vt:lpstr>
      <vt:lpstr>Gezondheidsvoorlichting</vt:lpstr>
      <vt:lpstr>Opdracht:  Pas kijk eens naar de voorlichting omtrent Corona t.b.v. jongeren https://youtu.be/4vyFSQZuQ_I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Huidige uitdagingen doortrekken toekomst en begrippenlijst</dc:title>
  <dc:creator>Mariska de Rouw</dc:creator>
  <cp:lastModifiedBy>Mariska de Rouw</cp:lastModifiedBy>
  <cp:revision>3</cp:revision>
  <dcterms:created xsi:type="dcterms:W3CDTF">2020-03-27T07:55:21Z</dcterms:created>
  <dcterms:modified xsi:type="dcterms:W3CDTF">2020-03-27T08:08:08Z</dcterms:modified>
</cp:coreProperties>
</file>